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 id="2147483719" r:id="rId2"/>
    <p:sldMasterId id="2147483721" r:id="rId3"/>
    <p:sldMasterId id="2147483723" r:id="rId4"/>
    <p:sldMasterId id="2147483725" r:id="rId5"/>
    <p:sldMasterId id="2147483727" r:id="rId6"/>
    <p:sldMasterId id="2147483729" r:id="rId7"/>
  </p:sldMasterIdLst>
  <p:notesMasterIdLst>
    <p:notesMasterId r:id="rId53"/>
  </p:notesMasterIdLst>
  <p:sldIdLst>
    <p:sldId id="295" r:id="rId8"/>
    <p:sldId id="296" r:id="rId9"/>
    <p:sldId id="297" r:id="rId10"/>
    <p:sldId id="298" r:id="rId11"/>
    <p:sldId id="299" r:id="rId12"/>
    <p:sldId id="300" r:id="rId13"/>
    <p:sldId id="301" r:id="rId14"/>
    <p:sldId id="302" r:id="rId15"/>
    <p:sldId id="303" r:id="rId16"/>
    <p:sldId id="304" r:id="rId17"/>
    <p:sldId id="305" r:id="rId18"/>
    <p:sldId id="306" r:id="rId19"/>
    <p:sldId id="288" r:id="rId20"/>
    <p:sldId id="287" r:id="rId21"/>
    <p:sldId id="286" r:id="rId22"/>
    <p:sldId id="285" r:id="rId23"/>
    <p:sldId id="284" r:id="rId24"/>
    <p:sldId id="256" r:id="rId25"/>
    <p:sldId id="266" r:id="rId26"/>
    <p:sldId id="257" r:id="rId27"/>
    <p:sldId id="260" r:id="rId28"/>
    <p:sldId id="258" r:id="rId29"/>
    <p:sldId id="274" r:id="rId30"/>
    <p:sldId id="259" r:id="rId31"/>
    <p:sldId id="275" r:id="rId32"/>
    <p:sldId id="276" r:id="rId33"/>
    <p:sldId id="277" r:id="rId34"/>
    <p:sldId id="278" r:id="rId35"/>
    <p:sldId id="261" r:id="rId36"/>
    <p:sldId id="262" r:id="rId37"/>
    <p:sldId id="263" r:id="rId38"/>
    <p:sldId id="264" r:id="rId39"/>
    <p:sldId id="265" r:id="rId40"/>
    <p:sldId id="267" r:id="rId41"/>
    <p:sldId id="268" r:id="rId42"/>
    <p:sldId id="269" r:id="rId43"/>
    <p:sldId id="289" r:id="rId44"/>
    <p:sldId id="290" r:id="rId45"/>
    <p:sldId id="291" r:id="rId46"/>
    <p:sldId id="292" r:id="rId47"/>
    <p:sldId id="293" r:id="rId48"/>
    <p:sldId id="294" r:id="rId49"/>
    <p:sldId id="270" r:id="rId50"/>
    <p:sldId id="271" r:id="rId51"/>
    <p:sldId id="27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84A6C7FB-1629-4AC6-86AA-AE3406D0DB52}">
          <p14:sldIdLst>
            <p14:sldId id="288"/>
            <p14:sldId id="287"/>
            <p14:sldId id="286"/>
            <p14:sldId id="285"/>
            <p14:sldId id="284"/>
            <p14:sldId id="256"/>
            <p14:sldId id="266"/>
            <p14:sldId id="257"/>
            <p14:sldId id="260"/>
            <p14:sldId id="258"/>
            <p14:sldId id="274"/>
            <p14:sldId id="259"/>
            <p14:sldId id="275"/>
            <p14:sldId id="276"/>
            <p14:sldId id="277"/>
            <p14:sldId id="278"/>
            <p14:sldId id="261"/>
            <p14:sldId id="262"/>
            <p14:sldId id="263"/>
            <p14:sldId id="264"/>
            <p14:sldId id="265"/>
            <p14:sldId id="267"/>
            <p14:sldId id="268"/>
            <p14:sldId id="269"/>
            <p14:sldId id="289"/>
            <p14:sldId id="290"/>
            <p14:sldId id="291"/>
            <p14:sldId id="292"/>
            <p14:sldId id="293"/>
            <p14:sldId id="294"/>
          </p14:sldIdLst>
        </p14:section>
        <p14:section name="Untitled Section" id="{FA558EB2-B9EC-4F38-94E0-F1F7BBC01AAC}">
          <p14:sldIdLst>
            <p14:sldId id="270"/>
            <p14:sldId id="271"/>
            <p14:sldId id="272"/>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66CC"/>
    <a:srgbClr val="DF2624"/>
    <a:srgbClr val="F7941D"/>
    <a:srgbClr val="202D48"/>
    <a:srgbClr val="08FBAA"/>
    <a:srgbClr val="00FFCC"/>
    <a:srgbClr val="53535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15" autoAdjust="0"/>
    <p:restoredTop sz="94630" autoAdjust="0"/>
  </p:normalViewPr>
  <p:slideViewPr>
    <p:cSldViewPr snapToGrid="0">
      <p:cViewPr varScale="1">
        <p:scale>
          <a:sx n="66" d="100"/>
          <a:sy n="66" d="100"/>
        </p:scale>
        <p:origin x="-132" y="-1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6BDC9-24C4-445A-964C-B370B975CBD7}" type="datetimeFigureOut">
              <a:rPr lang="en-US" smtClean="0"/>
              <a:pPr/>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24460-EC91-40A3-9FC0-A25202DF9872}" type="slidenum">
              <a:rPr lang="en-US" smtClean="0"/>
              <a:pPr/>
              <a:t>‹#›</a:t>
            </a:fld>
            <a:endParaRPr lang="en-US"/>
          </a:p>
        </p:txBody>
      </p:sp>
    </p:spTree>
    <p:extLst>
      <p:ext uri="{BB962C8B-B14F-4D97-AF65-F5344CB8AC3E}">
        <p14:creationId xmlns:p14="http://schemas.microsoft.com/office/powerpoint/2010/main" xmlns="" val="424107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73BD37-9192-4964-BF68-CDFAC566933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xmlns="" val="284925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724460-EC91-40A3-9FC0-A25202DF9872}" type="slidenum">
              <a:rPr lang="en-US" smtClean="0"/>
              <a:pPr/>
              <a:t>37</a:t>
            </a:fld>
            <a:endParaRPr lang="en-US"/>
          </a:p>
        </p:txBody>
      </p:sp>
    </p:spTree>
    <p:extLst>
      <p:ext uri="{BB962C8B-B14F-4D97-AF65-F5344CB8AC3E}">
        <p14:creationId xmlns:p14="http://schemas.microsoft.com/office/powerpoint/2010/main" xmlns="" val="39305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4DB4C4-372D-494F-B90A-A2ACB26AE04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53320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4DB4C4-372D-494F-B90A-A2ACB26AE04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255045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4DB4C4-372D-494F-B90A-A2ACB26AE04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310866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62446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40520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71997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62774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35286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4DB4C4-372D-494F-B90A-A2ACB26AE04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107348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4DB4C4-372D-494F-B90A-A2ACB26AE04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154689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4DB4C4-372D-494F-B90A-A2ACB26AE04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384129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4DB4C4-372D-494F-B90A-A2ACB26AE044}" type="datetimeFigureOut">
              <a:rPr lang="en-US" smtClean="0"/>
              <a:pPr/>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269445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4DB4C4-372D-494F-B90A-A2ACB26AE044}" type="datetimeFigureOut">
              <a:rPr lang="en-US" smtClean="0"/>
              <a:pPr/>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3984089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DB4C4-372D-494F-B90A-A2ACB26AE044}" type="datetimeFigureOut">
              <a:rPr lang="en-US" smtClean="0"/>
              <a:pPr/>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246478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4DB4C4-372D-494F-B90A-A2ACB26AE04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398075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4DB4C4-372D-494F-B90A-A2ACB26AE04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274895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DB4C4-372D-494F-B90A-A2ACB26AE044}" type="datetimeFigureOut">
              <a:rPr lang="en-US" smtClean="0"/>
              <a:pPr/>
              <a:t>1/24/2018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C48CF-126F-4877-BC40-1E3DABEF3363}" type="slidenum">
              <a:rPr lang="en-US" smtClean="0"/>
              <a:pPr/>
              <a:t>‹#›</a:t>
            </a:fld>
            <a:endParaRPr lang="en-US"/>
          </a:p>
        </p:txBody>
      </p:sp>
    </p:spTree>
    <p:extLst>
      <p:ext uri="{BB962C8B-B14F-4D97-AF65-F5344CB8AC3E}">
        <p14:creationId xmlns:p14="http://schemas.microsoft.com/office/powerpoint/2010/main" xmlns="" val="16898379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86">
                <a:solidFill>
                  <a:schemeClr val="tx1">
                    <a:tint val="75000"/>
                  </a:schemeClr>
                </a:solidFill>
              </a:defRPr>
            </a:lvl1p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86">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86">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41634938"/>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979688" rtl="0" eaLnBrk="1" latinLnBrk="0" hangingPunct="1">
        <a:spcBef>
          <a:spcPct val="0"/>
        </a:spcBef>
        <a:buNone/>
        <a:defRPr sz="4714" kern="1200">
          <a:solidFill>
            <a:schemeClr val="tx1"/>
          </a:solidFill>
          <a:latin typeface="+mj-lt"/>
          <a:ea typeface="+mj-ea"/>
          <a:cs typeface="+mj-cs"/>
        </a:defRPr>
      </a:lvl1pPr>
    </p:titleStyle>
    <p:bodyStyle>
      <a:lvl1pPr marL="367383" indent="-367383" algn="l" defTabSz="979688" rtl="0" eaLnBrk="1" latinLnBrk="0" hangingPunct="1">
        <a:spcBef>
          <a:spcPct val="20000"/>
        </a:spcBef>
        <a:buFont typeface="Arial" pitchFamily="34" charset="0"/>
        <a:buChar char="•"/>
        <a:defRPr sz="3428" kern="1200">
          <a:solidFill>
            <a:schemeClr val="tx1"/>
          </a:solidFill>
          <a:latin typeface="+mn-lt"/>
          <a:ea typeface="+mn-ea"/>
          <a:cs typeface="+mn-cs"/>
        </a:defRPr>
      </a:lvl1pPr>
      <a:lvl2pPr marL="795997" indent="-306153" algn="l" defTabSz="97968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610" indent="-244922" algn="l" defTabSz="979688" rtl="0" eaLnBrk="1" latinLnBrk="0" hangingPunct="1">
        <a:spcBef>
          <a:spcPct val="20000"/>
        </a:spcBef>
        <a:buFont typeface="Arial" pitchFamily="34" charset="0"/>
        <a:buChar char="•"/>
        <a:defRPr sz="2571" kern="1200">
          <a:solidFill>
            <a:schemeClr val="tx1"/>
          </a:solidFill>
          <a:latin typeface="+mn-lt"/>
          <a:ea typeface="+mn-ea"/>
          <a:cs typeface="+mn-cs"/>
        </a:defRPr>
      </a:lvl3pPr>
      <a:lvl4pPr marL="1714454"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4298"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4142"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3987"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3831"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3675"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688" rtl="0" eaLnBrk="1" latinLnBrk="0" hangingPunct="1">
        <a:defRPr sz="1929" kern="1200">
          <a:solidFill>
            <a:schemeClr val="tx1"/>
          </a:solidFill>
          <a:latin typeface="+mn-lt"/>
          <a:ea typeface="+mn-ea"/>
          <a:cs typeface="+mn-cs"/>
        </a:defRPr>
      </a:lvl1pPr>
      <a:lvl2pPr marL="489844" algn="l" defTabSz="979688" rtl="0" eaLnBrk="1" latinLnBrk="0" hangingPunct="1">
        <a:defRPr sz="1929" kern="1200">
          <a:solidFill>
            <a:schemeClr val="tx1"/>
          </a:solidFill>
          <a:latin typeface="+mn-lt"/>
          <a:ea typeface="+mn-ea"/>
          <a:cs typeface="+mn-cs"/>
        </a:defRPr>
      </a:lvl2pPr>
      <a:lvl3pPr marL="979688" algn="l" defTabSz="979688" rtl="0" eaLnBrk="1" latinLnBrk="0" hangingPunct="1">
        <a:defRPr sz="1929" kern="1200">
          <a:solidFill>
            <a:schemeClr val="tx1"/>
          </a:solidFill>
          <a:latin typeface="+mn-lt"/>
          <a:ea typeface="+mn-ea"/>
          <a:cs typeface="+mn-cs"/>
        </a:defRPr>
      </a:lvl3pPr>
      <a:lvl4pPr marL="1469532" algn="l" defTabSz="979688" rtl="0" eaLnBrk="1" latinLnBrk="0" hangingPunct="1">
        <a:defRPr sz="1929" kern="1200">
          <a:solidFill>
            <a:schemeClr val="tx1"/>
          </a:solidFill>
          <a:latin typeface="+mn-lt"/>
          <a:ea typeface="+mn-ea"/>
          <a:cs typeface="+mn-cs"/>
        </a:defRPr>
      </a:lvl4pPr>
      <a:lvl5pPr marL="1959376" algn="l" defTabSz="979688" rtl="0" eaLnBrk="1" latinLnBrk="0" hangingPunct="1">
        <a:defRPr sz="1929" kern="1200">
          <a:solidFill>
            <a:schemeClr val="tx1"/>
          </a:solidFill>
          <a:latin typeface="+mn-lt"/>
          <a:ea typeface="+mn-ea"/>
          <a:cs typeface="+mn-cs"/>
        </a:defRPr>
      </a:lvl5pPr>
      <a:lvl6pPr marL="2449220" algn="l" defTabSz="979688" rtl="0" eaLnBrk="1" latinLnBrk="0" hangingPunct="1">
        <a:defRPr sz="1929" kern="1200">
          <a:solidFill>
            <a:schemeClr val="tx1"/>
          </a:solidFill>
          <a:latin typeface="+mn-lt"/>
          <a:ea typeface="+mn-ea"/>
          <a:cs typeface="+mn-cs"/>
        </a:defRPr>
      </a:lvl6pPr>
      <a:lvl7pPr marL="2939064" algn="l" defTabSz="979688" rtl="0" eaLnBrk="1" latinLnBrk="0" hangingPunct="1">
        <a:defRPr sz="1929" kern="1200">
          <a:solidFill>
            <a:schemeClr val="tx1"/>
          </a:solidFill>
          <a:latin typeface="+mn-lt"/>
          <a:ea typeface="+mn-ea"/>
          <a:cs typeface="+mn-cs"/>
        </a:defRPr>
      </a:lvl7pPr>
      <a:lvl8pPr marL="3428909" algn="l" defTabSz="979688" rtl="0" eaLnBrk="1" latinLnBrk="0" hangingPunct="1">
        <a:defRPr sz="1929" kern="1200">
          <a:solidFill>
            <a:schemeClr val="tx1"/>
          </a:solidFill>
          <a:latin typeface="+mn-lt"/>
          <a:ea typeface="+mn-ea"/>
          <a:cs typeface="+mn-cs"/>
        </a:defRPr>
      </a:lvl8pPr>
      <a:lvl9pPr marL="3918753" algn="l" defTabSz="979688" rtl="0" eaLnBrk="1" latinLnBrk="0" hangingPunct="1">
        <a:defRPr sz="192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86">
                <a:solidFill>
                  <a:schemeClr val="tx1">
                    <a:tint val="75000"/>
                  </a:schemeClr>
                </a:solidFill>
              </a:defRPr>
            </a:lvl1p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86">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86">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26232690"/>
      </p:ext>
    </p:extLst>
  </p:cSld>
  <p:clrMap bg1="lt1" tx1="dk1" bg2="lt2" tx2="dk2" accent1="accent1" accent2="accent2" accent3="accent3" accent4="accent4" accent5="accent5" accent6="accent6" hlink="hlink" folHlink="folHlink"/>
  <p:sldLayoutIdLst>
    <p:sldLayoutId id="2147483722" r:id="rId1"/>
  </p:sldLayoutIdLst>
  <p:txStyles>
    <p:titleStyle>
      <a:lvl1pPr algn="ctr" defTabSz="979688" rtl="0" eaLnBrk="1" latinLnBrk="0" hangingPunct="1">
        <a:spcBef>
          <a:spcPct val="0"/>
        </a:spcBef>
        <a:buNone/>
        <a:defRPr sz="4714" kern="1200">
          <a:solidFill>
            <a:schemeClr val="tx1"/>
          </a:solidFill>
          <a:latin typeface="+mj-lt"/>
          <a:ea typeface="+mj-ea"/>
          <a:cs typeface="+mj-cs"/>
        </a:defRPr>
      </a:lvl1pPr>
    </p:titleStyle>
    <p:bodyStyle>
      <a:lvl1pPr marL="367383" indent="-367383" algn="l" defTabSz="979688" rtl="0" eaLnBrk="1" latinLnBrk="0" hangingPunct="1">
        <a:spcBef>
          <a:spcPct val="20000"/>
        </a:spcBef>
        <a:buFont typeface="Arial" pitchFamily="34" charset="0"/>
        <a:buChar char="•"/>
        <a:defRPr sz="3428" kern="1200">
          <a:solidFill>
            <a:schemeClr val="tx1"/>
          </a:solidFill>
          <a:latin typeface="+mn-lt"/>
          <a:ea typeface="+mn-ea"/>
          <a:cs typeface="+mn-cs"/>
        </a:defRPr>
      </a:lvl1pPr>
      <a:lvl2pPr marL="795997" indent="-306153" algn="l" defTabSz="97968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610" indent="-244922" algn="l" defTabSz="979688" rtl="0" eaLnBrk="1" latinLnBrk="0" hangingPunct="1">
        <a:spcBef>
          <a:spcPct val="20000"/>
        </a:spcBef>
        <a:buFont typeface="Arial" pitchFamily="34" charset="0"/>
        <a:buChar char="•"/>
        <a:defRPr sz="2571" kern="1200">
          <a:solidFill>
            <a:schemeClr val="tx1"/>
          </a:solidFill>
          <a:latin typeface="+mn-lt"/>
          <a:ea typeface="+mn-ea"/>
          <a:cs typeface="+mn-cs"/>
        </a:defRPr>
      </a:lvl3pPr>
      <a:lvl4pPr marL="1714454"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4298"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4142"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3987"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3831"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3675"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688" rtl="0" eaLnBrk="1" latinLnBrk="0" hangingPunct="1">
        <a:defRPr sz="1929" kern="1200">
          <a:solidFill>
            <a:schemeClr val="tx1"/>
          </a:solidFill>
          <a:latin typeface="+mn-lt"/>
          <a:ea typeface="+mn-ea"/>
          <a:cs typeface="+mn-cs"/>
        </a:defRPr>
      </a:lvl1pPr>
      <a:lvl2pPr marL="489844" algn="l" defTabSz="979688" rtl="0" eaLnBrk="1" latinLnBrk="0" hangingPunct="1">
        <a:defRPr sz="1929" kern="1200">
          <a:solidFill>
            <a:schemeClr val="tx1"/>
          </a:solidFill>
          <a:latin typeface="+mn-lt"/>
          <a:ea typeface="+mn-ea"/>
          <a:cs typeface="+mn-cs"/>
        </a:defRPr>
      </a:lvl2pPr>
      <a:lvl3pPr marL="979688" algn="l" defTabSz="979688" rtl="0" eaLnBrk="1" latinLnBrk="0" hangingPunct="1">
        <a:defRPr sz="1929" kern="1200">
          <a:solidFill>
            <a:schemeClr val="tx1"/>
          </a:solidFill>
          <a:latin typeface="+mn-lt"/>
          <a:ea typeface="+mn-ea"/>
          <a:cs typeface="+mn-cs"/>
        </a:defRPr>
      </a:lvl3pPr>
      <a:lvl4pPr marL="1469532" algn="l" defTabSz="979688" rtl="0" eaLnBrk="1" latinLnBrk="0" hangingPunct="1">
        <a:defRPr sz="1929" kern="1200">
          <a:solidFill>
            <a:schemeClr val="tx1"/>
          </a:solidFill>
          <a:latin typeface="+mn-lt"/>
          <a:ea typeface="+mn-ea"/>
          <a:cs typeface="+mn-cs"/>
        </a:defRPr>
      </a:lvl4pPr>
      <a:lvl5pPr marL="1959376" algn="l" defTabSz="979688" rtl="0" eaLnBrk="1" latinLnBrk="0" hangingPunct="1">
        <a:defRPr sz="1929" kern="1200">
          <a:solidFill>
            <a:schemeClr val="tx1"/>
          </a:solidFill>
          <a:latin typeface="+mn-lt"/>
          <a:ea typeface="+mn-ea"/>
          <a:cs typeface="+mn-cs"/>
        </a:defRPr>
      </a:lvl5pPr>
      <a:lvl6pPr marL="2449220" algn="l" defTabSz="979688" rtl="0" eaLnBrk="1" latinLnBrk="0" hangingPunct="1">
        <a:defRPr sz="1929" kern="1200">
          <a:solidFill>
            <a:schemeClr val="tx1"/>
          </a:solidFill>
          <a:latin typeface="+mn-lt"/>
          <a:ea typeface="+mn-ea"/>
          <a:cs typeface="+mn-cs"/>
        </a:defRPr>
      </a:lvl6pPr>
      <a:lvl7pPr marL="2939064" algn="l" defTabSz="979688" rtl="0" eaLnBrk="1" latinLnBrk="0" hangingPunct="1">
        <a:defRPr sz="1929" kern="1200">
          <a:solidFill>
            <a:schemeClr val="tx1"/>
          </a:solidFill>
          <a:latin typeface="+mn-lt"/>
          <a:ea typeface="+mn-ea"/>
          <a:cs typeface="+mn-cs"/>
        </a:defRPr>
      </a:lvl7pPr>
      <a:lvl8pPr marL="3428909" algn="l" defTabSz="979688" rtl="0" eaLnBrk="1" latinLnBrk="0" hangingPunct="1">
        <a:defRPr sz="1929" kern="1200">
          <a:solidFill>
            <a:schemeClr val="tx1"/>
          </a:solidFill>
          <a:latin typeface="+mn-lt"/>
          <a:ea typeface="+mn-ea"/>
          <a:cs typeface="+mn-cs"/>
        </a:defRPr>
      </a:lvl8pPr>
      <a:lvl9pPr marL="3918753" algn="l" defTabSz="979688" rtl="0" eaLnBrk="1" latinLnBrk="0" hangingPunct="1">
        <a:defRPr sz="192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86">
                <a:solidFill>
                  <a:schemeClr val="tx1">
                    <a:tint val="75000"/>
                  </a:schemeClr>
                </a:solidFill>
              </a:defRPr>
            </a:lvl1p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86">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86">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10512572"/>
      </p:ext>
    </p:extLst>
  </p:cSld>
  <p:clrMap bg1="lt1" tx1="dk1" bg2="lt2" tx2="dk2" accent1="accent1" accent2="accent2" accent3="accent3" accent4="accent4" accent5="accent5" accent6="accent6" hlink="hlink" folHlink="folHlink"/>
  <p:sldLayoutIdLst>
    <p:sldLayoutId id="2147483724" r:id="rId1"/>
  </p:sldLayoutIdLst>
  <p:txStyles>
    <p:titleStyle>
      <a:lvl1pPr algn="ctr" defTabSz="979688" rtl="0" eaLnBrk="1" latinLnBrk="0" hangingPunct="1">
        <a:spcBef>
          <a:spcPct val="0"/>
        </a:spcBef>
        <a:buNone/>
        <a:defRPr sz="4714" kern="1200">
          <a:solidFill>
            <a:schemeClr val="tx1"/>
          </a:solidFill>
          <a:latin typeface="+mj-lt"/>
          <a:ea typeface="+mj-ea"/>
          <a:cs typeface="+mj-cs"/>
        </a:defRPr>
      </a:lvl1pPr>
    </p:titleStyle>
    <p:bodyStyle>
      <a:lvl1pPr marL="367383" indent="-367383" algn="l" defTabSz="979688" rtl="0" eaLnBrk="1" latinLnBrk="0" hangingPunct="1">
        <a:spcBef>
          <a:spcPct val="20000"/>
        </a:spcBef>
        <a:buFont typeface="Arial" pitchFamily="34" charset="0"/>
        <a:buChar char="•"/>
        <a:defRPr sz="3428" kern="1200">
          <a:solidFill>
            <a:schemeClr val="tx1"/>
          </a:solidFill>
          <a:latin typeface="+mn-lt"/>
          <a:ea typeface="+mn-ea"/>
          <a:cs typeface="+mn-cs"/>
        </a:defRPr>
      </a:lvl1pPr>
      <a:lvl2pPr marL="795997" indent="-306153" algn="l" defTabSz="97968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610" indent="-244922" algn="l" defTabSz="979688" rtl="0" eaLnBrk="1" latinLnBrk="0" hangingPunct="1">
        <a:spcBef>
          <a:spcPct val="20000"/>
        </a:spcBef>
        <a:buFont typeface="Arial" pitchFamily="34" charset="0"/>
        <a:buChar char="•"/>
        <a:defRPr sz="2571" kern="1200">
          <a:solidFill>
            <a:schemeClr val="tx1"/>
          </a:solidFill>
          <a:latin typeface="+mn-lt"/>
          <a:ea typeface="+mn-ea"/>
          <a:cs typeface="+mn-cs"/>
        </a:defRPr>
      </a:lvl3pPr>
      <a:lvl4pPr marL="1714454"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4298"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4142"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3987"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3831"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3675"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688" rtl="0" eaLnBrk="1" latinLnBrk="0" hangingPunct="1">
        <a:defRPr sz="1929" kern="1200">
          <a:solidFill>
            <a:schemeClr val="tx1"/>
          </a:solidFill>
          <a:latin typeface="+mn-lt"/>
          <a:ea typeface="+mn-ea"/>
          <a:cs typeface="+mn-cs"/>
        </a:defRPr>
      </a:lvl1pPr>
      <a:lvl2pPr marL="489844" algn="l" defTabSz="979688" rtl="0" eaLnBrk="1" latinLnBrk="0" hangingPunct="1">
        <a:defRPr sz="1929" kern="1200">
          <a:solidFill>
            <a:schemeClr val="tx1"/>
          </a:solidFill>
          <a:latin typeface="+mn-lt"/>
          <a:ea typeface="+mn-ea"/>
          <a:cs typeface="+mn-cs"/>
        </a:defRPr>
      </a:lvl2pPr>
      <a:lvl3pPr marL="979688" algn="l" defTabSz="979688" rtl="0" eaLnBrk="1" latinLnBrk="0" hangingPunct="1">
        <a:defRPr sz="1929" kern="1200">
          <a:solidFill>
            <a:schemeClr val="tx1"/>
          </a:solidFill>
          <a:latin typeface="+mn-lt"/>
          <a:ea typeface="+mn-ea"/>
          <a:cs typeface="+mn-cs"/>
        </a:defRPr>
      </a:lvl3pPr>
      <a:lvl4pPr marL="1469532" algn="l" defTabSz="979688" rtl="0" eaLnBrk="1" latinLnBrk="0" hangingPunct="1">
        <a:defRPr sz="1929" kern="1200">
          <a:solidFill>
            <a:schemeClr val="tx1"/>
          </a:solidFill>
          <a:latin typeface="+mn-lt"/>
          <a:ea typeface="+mn-ea"/>
          <a:cs typeface="+mn-cs"/>
        </a:defRPr>
      </a:lvl4pPr>
      <a:lvl5pPr marL="1959376" algn="l" defTabSz="979688" rtl="0" eaLnBrk="1" latinLnBrk="0" hangingPunct="1">
        <a:defRPr sz="1929" kern="1200">
          <a:solidFill>
            <a:schemeClr val="tx1"/>
          </a:solidFill>
          <a:latin typeface="+mn-lt"/>
          <a:ea typeface="+mn-ea"/>
          <a:cs typeface="+mn-cs"/>
        </a:defRPr>
      </a:lvl5pPr>
      <a:lvl6pPr marL="2449220" algn="l" defTabSz="979688" rtl="0" eaLnBrk="1" latinLnBrk="0" hangingPunct="1">
        <a:defRPr sz="1929" kern="1200">
          <a:solidFill>
            <a:schemeClr val="tx1"/>
          </a:solidFill>
          <a:latin typeface="+mn-lt"/>
          <a:ea typeface="+mn-ea"/>
          <a:cs typeface="+mn-cs"/>
        </a:defRPr>
      </a:lvl6pPr>
      <a:lvl7pPr marL="2939064" algn="l" defTabSz="979688" rtl="0" eaLnBrk="1" latinLnBrk="0" hangingPunct="1">
        <a:defRPr sz="1929" kern="1200">
          <a:solidFill>
            <a:schemeClr val="tx1"/>
          </a:solidFill>
          <a:latin typeface="+mn-lt"/>
          <a:ea typeface="+mn-ea"/>
          <a:cs typeface="+mn-cs"/>
        </a:defRPr>
      </a:lvl7pPr>
      <a:lvl8pPr marL="3428909" algn="l" defTabSz="979688" rtl="0" eaLnBrk="1" latinLnBrk="0" hangingPunct="1">
        <a:defRPr sz="1929" kern="1200">
          <a:solidFill>
            <a:schemeClr val="tx1"/>
          </a:solidFill>
          <a:latin typeface="+mn-lt"/>
          <a:ea typeface="+mn-ea"/>
          <a:cs typeface="+mn-cs"/>
        </a:defRPr>
      </a:lvl8pPr>
      <a:lvl9pPr marL="3918753" algn="l" defTabSz="979688" rtl="0" eaLnBrk="1" latinLnBrk="0" hangingPunct="1">
        <a:defRPr sz="192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86">
                <a:solidFill>
                  <a:schemeClr val="tx1">
                    <a:tint val="75000"/>
                  </a:schemeClr>
                </a:solidFill>
              </a:defRPr>
            </a:lvl1p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86">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86">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03795060"/>
      </p:ext>
    </p:extLst>
  </p:cSld>
  <p:clrMap bg1="lt1" tx1="dk1" bg2="lt2" tx2="dk2" accent1="accent1" accent2="accent2" accent3="accent3" accent4="accent4" accent5="accent5" accent6="accent6" hlink="hlink" folHlink="folHlink"/>
  <p:sldLayoutIdLst>
    <p:sldLayoutId id="2147483726" r:id="rId1"/>
  </p:sldLayoutIdLst>
  <p:txStyles>
    <p:titleStyle>
      <a:lvl1pPr algn="ctr" defTabSz="979688" rtl="0" eaLnBrk="1" latinLnBrk="0" hangingPunct="1">
        <a:spcBef>
          <a:spcPct val="0"/>
        </a:spcBef>
        <a:buNone/>
        <a:defRPr sz="4714" kern="1200">
          <a:solidFill>
            <a:schemeClr val="tx1"/>
          </a:solidFill>
          <a:latin typeface="+mj-lt"/>
          <a:ea typeface="+mj-ea"/>
          <a:cs typeface="+mj-cs"/>
        </a:defRPr>
      </a:lvl1pPr>
    </p:titleStyle>
    <p:bodyStyle>
      <a:lvl1pPr marL="367383" indent="-367383" algn="l" defTabSz="979688" rtl="0" eaLnBrk="1" latinLnBrk="0" hangingPunct="1">
        <a:spcBef>
          <a:spcPct val="20000"/>
        </a:spcBef>
        <a:buFont typeface="Arial" pitchFamily="34" charset="0"/>
        <a:buChar char="•"/>
        <a:defRPr sz="3428" kern="1200">
          <a:solidFill>
            <a:schemeClr val="tx1"/>
          </a:solidFill>
          <a:latin typeface="+mn-lt"/>
          <a:ea typeface="+mn-ea"/>
          <a:cs typeface="+mn-cs"/>
        </a:defRPr>
      </a:lvl1pPr>
      <a:lvl2pPr marL="795997" indent="-306153" algn="l" defTabSz="97968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610" indent="-244922" algn="l" defTabSz="979688" rtl="0" eaLnBrk="1" latinLnBrk="0" hangingPunct="1">
        <a:spcBef>
          <a:spcPct val="20000"/>
        </a:spcBef>
        <a:buFont typeface="Arial" pitchFamily="34" charset="0"/>
        <a:buChar char="•"/>
        <a:defRPr sz="2571" kern="1200">
          <a:solidFill>
            <a:schemeClr val="tx1"/>
          </a:solidFill>
          <a:latin typeface="+mn-lt"/>
          <a:ea typeface="+mn-ea"/>
          <a:cs typeface="+mn-cs"/>
        </a:defRPr>
      </a:lvl3pPr>
      <a:lvl4pPr marL="1714454"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4298"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4142"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3987"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3831"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3675"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688" rtl="0" eaLnBrk="1" latinLnBrk="0" hangingPunct="1">
        <a:defRPr sz="1929" kern="1200">
          <a:solidFill>
            <a:schemeClr val="tx1"/>
          </a:solidFill>
          <a:latin typeface="+mn-lt"/>
          <a:ea typeface="+mn-ea"/>
          <a:cs typeface="+mn-cs"/>
        </a:defRPr>
      </a:lvl1pPr>
      <a:lvl2pPr marL="489844" algn="l" defTabSz="979688" rtl="0" eaLnBrk="1" latinLnBrk="0" hangingPunct="1">
        <a:defRPr sz="1929" kern="1200">
          <a:solidFill>
            <a:schemeClr val="tx1"/>
          </a:solidFill>
          <a:latin typeface="+mn-lt"/>
          <a:ea typeface="+mn-ea"/>
          <a:cs typeface="+mn-cs"/>
        </a:defRPr>
      </a:lvl2pPr>
      <a:lvl3pPr marL="979688" algn="l" defTabSz="979688" rtl="0" eaLnBrk="1" latinLnBrk="0" hangingPunct="1">
        <a:defRPr sz="1929" kern="1200">
          <a:solidFill>
            <a:schemeClr val="tx1"/>
          </a:solidFill>
          <a:latin typeface="+mn-lt"/>
          <a:ea typeface="+mn-ea"/>
          <a:cs typeface="+mn-cs"/>
        </a:defRPr>
      </a:lvl3pPr>
      <a:lvl4pPr marL="1469532" algn="l" defTabSz="979688" rtl="0" eaLnBrk="1" latinLnBrk="0" hangingPunct="1">
        <a:defRPr sz="1929" kern="1200">
          <a:solidFill>
            <a:schemeClr val="tx1"/>
          </a:solidFill>
          <a:latin typeface="+mn-lt"/>
          <a:ea typeface="+mn-ea"/>
          <a:cs typeface="+mn-cs"/>
        </a:defRPr>
      </a:lvl4pPr>
      <a:lvl5pPr marL="1959376" algn="l" defTabSz="979688" rtl="0" eaLnBrk="1" latinLnBrk="0" hangingPunct="1">
        <a:defRPr sz="1929" kern="1200">
          <a:solidFill>
            <a:schemeClr val="tx1"/>
          </a:solidFill>
          <a:latin typeface="+mn-lt"/>
          <a:ea typeface="+mn-ea"/>
          <a:cs typeface="+mn-cs"/>
        </a:defRPr>
      </a:lvl5pPr>
      <a:lvl6pPr marL="2449220" algn="l" defTabSz="979688" rtl="0" eaLnBrk="1" latinLnBrk="0" hangingPunct="1">
        <a:defRPr sz="1929" kern="1200">
          <a:solidFill>
            <a:schemeClr val="tx1"/>
          </a:solidFill>
          <a:latin typeface="+mn-lt"/>
          <a:ea typeface="+mn-ea"/>
          <a:cs typeface="+mn-cs"/>
        </a:defRPr>
      </a:lvl6pPr>
      <a:lvl7pPr marL="2939064" algn="l" defTabSz="979688" rtl="0" eaLnBrk="1" latinLnBrk="0" hangingPunct="1">
        <a:defRPr sz="1929" kern="1200">
          <a:solidFill>
            <a:schemeClr val="tx1"/>
          </a:solidFill>
          <a:latin typeface="+mn-lt"/>
          <a:ea typeface="+mn-ea"/>
          <a:cs typeface="+mn-cs"/>
        </a:defRPr>
      </a:lvl7pPr>
      <a:lvl8pPr marL="3428909" algn="l" defTabSz="979688" rtl="0" eaLnBrk="1" latinLnBrk="0" hangingPunct="1">
        <a:defRPr sz="1929" kern="1200">
          <a:solidFill>
            <a:schemeClr val="tx1"/>
          </a:solidFill>
          <a:latin typeface="+mn-lt"/>
          <a:ea typeface="+mn-ea"/>
          <a:cs typeface="+mn-cs"/>
        </a:defRPr>
      </a:lvl8pPr>
      <a:lvl9pPr marL="3918753" algn="l" defTabSz="979688" rtl="0" eaLnBrk="1" latinLnBrk="0" hangingPunct="1">
        <a:defRPr sz="192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86">
                <a:solidFill>
                  <a:schemeClr val="tx1">
                    <a:tint val="75000"/>
                  </a:schemeClr>
                </a:solidFill>
              </a:defRPr>
            </a:lvl1pPr>
          </a:lstStyle>
          <a:p>
            <a:fld id="{1D8BD707-D9CF-40AE-B4C6-C98DA3205C09}" type="datetimeFigureOut">
              <a:rPr lang="en-US" smtClean="0">
                <a:solidFill>
                  <a:prstClr val="black">
                    <a:tint val="75000"/>
                  </a:prstClr>
                </a:solidFill>
              </a:rPr>
              <a:pPr/>
              <a:t>1/24/2018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86">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86">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55264888"/>
      </p:ext>
    </p:extLst>
  </p:cSld>
  <p:clrMap bg1="lt1" tx1="dk1" bg2="lt2" tx2="dk2" accent1="accent1" accent2="accent2" accent3="accent3" accent4="accent4" accent5="accent5" accent6="accent6" hlink="hlink" folHlink="folHlink"/>
  <p:sldLayoutIdLst>
    <p:sldLayoutId id="2147483728" r:id="rId1"/>
  </p:sldLayoutIdLst>
  <p:txStyles>
    <p:titleStyle>
      <a:lvl1pPr algn="ctr" defTabSz="979688" rtl="0" eaLnBrk="1" latinLnBrk="0" hangingPunct="1">
        <a:spcBef>
          <a:spcPct val="0"/>
        </a:spcBef>
        <a:buNone/>
        <a:defRPr sz="4714" kern="1200">
          <a:solidFill>
            <a:schemeClr val="tx1"/>
          </a:solidFill>
          <a:latin typeface="+mj-lt"/>
          <a:ea typeface="+mj-ea"/>
          <a:cs typeface="+mj-cs"/>
        </a:defRPr>
      </a:lvl1pPr>
    </p:titleStyle>
    <p:bodyStyle>
      <a:lvl1pPr marL="367383" indent="-367383" algn="l" defTabSz="979688" rtl="0" eaLnBrk="1" latinLnBrk="0" hangingPunct="1">
        <a:spcBef>
          <a:spcPct val="20000"/>
        </a:spcBef>
        <a:buFont typeface="Arial" pitchFamily="34" charset="0"/>
        <a:buChar char="•"/>
        <a:defRPr sz="3428" kern="1200">
          <a:solidFill>
            <a:schemeClr val="tx1"/>
          </a:solidFill>
          <a:latin typeface="+mn-lt"/>
          <a:ea typeface="+mn-ea"/>
          <a:cs typeface="+mn-cs"/>
        </a:defRPr>
      </a:lvl1pPr>
      <a:lvl2pPr marL="795997" indent="-306153" algn="l" defTabSz="97968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610" indent="-244922" algn="l" defTabSz="979688" rtl="0" eaLnBrk="1" latinLnBrk="0" hangingPunct="1">
        <a:spcBef>
          <a:spcPct val="20000"/>
        </a:spcBef>
        <a:buFont typeface="Arial" pitchFamily="34" charset="0"/>
        <a:buChar char="•"/>
        <a:defRPr sz="2571" kern="1200">
          <a:solidFill>
            <a:schemeClr val="tx1"/>
          </a:solidFill>
          <a:latin typeface="+mn-lt"/>
          <a:ea typeface="+mn-ea"/>
          <a:cs typeface="+mn-cs"/>
        </a:defRPr>
      </a:lvl3pPr>
      <a:lvl4pPr marL="1714454"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4298"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4142"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3987"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3831"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3675" indent="-244922" algn="l" defTabSz="979688"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688" rtl="0" eaLnBrk="1" latinLnBrk="0" hangingPunct="1">
        <a:defRPr sz="1929" kern="1200">
          <a:solidFill>
            <a:schemeClr val="tx1"/>
          </a:solidFill>
          <a:latin typeface="+mn-lt"/>
          <a:ea typeface="+mn-ea"/>
          <a:cs typeface="+mn-cs"/>
        </a:defRPr>
      </a:lvl1pPr>
      <a:lvl2pPr marL="489844" algn="l" defTabSz="979688" rtl="0" eaLnBrk="1" latinLnBrk="0" hangingPunct="1">
        <a:defRPr sz="1929" kern="1200">
          <a:solidFill>
            <a:schemeClr val="tx1"/>
          </a:solidFill>
          <a:latin typeface="+mn-lt"/>
          <a:ea typeface="+mn-ea"/>
          <a:cs typeface="+mn-cs"/>
        </a:defRPr>
      </a:lvl2pPr>
      <a:lvl3pPr marL="979688" algn="l" defTabSz="979688" rtl="0" eaLnBrk="1" latinLnBrk="0" hangingPunct="1">
        <a:defRPr sz="1929" kern="1200">
          <a:solidFill>
            <a:schemeClr val="tx1"/>
          </a:solidFill>
          <a:latin typeface="+mn-lt"/>
          <a:ea typeface="+mn-ea"/>
          <a:cs typeface="+mn-cs"/>
        </a:defRPr>
      </a:lvl3pPr>
      <a:lvl4pPr marL="1469532" algn="l" defTabSz="979688" rtl="0" eaLnBrk="1" latinLnBrk="0" hangingPunct="1">
        <a:defRPr sz="1929" kern="1200">
          <a:solidFill>
            <a:schemeClr val="tx1"/>
          </a:solidFill>
          <a:latin typeface="+mn-lt"/>
          <a:ea typeface="+mn-ea"/>
          <a:cs typeface="+mn-cs"/>
        </a:defRPr>
      </a:lvl4pPr>
      <a:lvl5pPr marL="1959376" algn="l" defTabSz="979688" rtl="0" eaLnBrk="1" latinLnBrk="0" hangingPunct="1">
        <a:defRPr sz="1929" kern="1200">
          <a:solidFill>
            <a:schemeClr val="tx1"/>
          </a:solidFill>
          <a:latin typeface="+mn-lt"/>
          <a:ea typeface="+mn-ea"/>
          <a:cs typeface="+mn-cs"/>
        </a:defRPr>
      </a:lvl5pPr>
      <a:lvl6pPr marL="2449220" algn="l" defTabSz="979688" rtl="0" eaLnBrk="1" latinLnBrk="0" hangingPunct="1">
        <a:defRPr sz="1929" kern="1200">
          <a:solidFill>
            <a:schemeClr val="tx1"/>
          </a:solidFill>
          <a:latin typeface="+mn-lt"/>
          <a:ea typeface="+mn-ea"/>
          <a:cs typeface="+mn-cs"/>
        </a:defRPr>
      </a:lvl6pPr>
      <a:lvl7pPr marL="2939064" algn="l" defTabSz="979688" rtl="0" eaLnBrk="1" latinLnBrk="0" hangingPunct="1">
        <a:defRPr sz="1929" kern="1200">
          <a:solidFill>
            <a:schemeClr val="tx1"/>
          </a:solidFill>
          <a:latin typeface="+mn-lt"/>
          <a:ea typeface="+mn-ea"/>
          <a:cs typeface="+mn-cs"/>
        </a:defRPr>
      </a:lvl7pPr>
      <a:lvl8pPr marL="3428909" algn="l" defTabSz="979688" rtl="0" eaLnBrk="1" latinLnBrk="0" hangingPunct="1">
        <a:defRPr sz="1929" kern="1200">
          <a:solidFill>
            <a:schemeClr val="tx1"/>
          </a:solidFill>
          <a:latin typeface="+mn-lt"/>
          <a:ea typeface="+mn-ea"/>
          <a:cs typeface="+mn-cs"/>
        </a:defRPr>
      </a:lvl8pPr>
      <a:lvl9pPr marL="3918753" algn="l" defTabSz="979688" rtl="0" eaLnBrk="1" latinLnBrk="0" hangingPunct="1">
        <a:defRPr sz="192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NUL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9842" y="1914525"/>
            <a:ext cx="7197726" cy="2421464"/>
          </a:xfrm>
        </p:spPr>
        <p:txBody>
          <a:bodyPr>
            <a:normAutofit/>
          </a:bodyPr>
          <a:lstStyle/>
          <a:p>
            <a:r>
              <a:rPr lang="en-US" sz="6600" dirty="0"/>
              <a:t>Multimedia and authoring tools</a:t>
            </a:r>
            <a:endParaRPr lang="en-US" dirty="0"/>
          </a:p>
        </p:txBody>
      </p:sp>
    </p:spTree>
    <p:extLst>
      <p:ext uri="{BB962C8B-B14F-4D97-AF65-F5344CB8AC3E}">
        <p14:creationId xmlns:p14="http://schemas.microsoft.com/office/powerpoint/2010/main" xmlns="" val="25265936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8663B-4354-4BCE-A5AF-3053D5B41F77}"/>
              </a:ext>
            </a:extLst>
          </p:cNvPr>
          <p:cNvSpPr>
            <a:spLocks noGrp="1"/>
          </p:cNvSpPr>
          <p:nvPr>
            <p:ph type="title"/>
          </p:nvPr>
        </p:nvSpPr>
        <p:spPr>
          <a:xfrm>
            <a:off x="0" y="0"/>
            <a:ext cx="12156969" cy="1455738"/>
          </a:xfrm>
        </p:spPr>
        <p:txBody>
          <a:bodyPr>
            <a:normAutofit/>
          </a:bodyPr>
          <a:lstStyle/>
          <a:p>
            <a:r>
              <a:rPr lang="en-US" sz="6000" dirty="0"/>
              <a:t>Joint photographic expert group</a:t>
            </a:r>
          </a:p>
        </p:txBody>
      </p:sp>
      <p:sp>
        <p:nvSpPr>
          <p:cNvPr id="3" name="Content Placeholder 2">
            <a:extLst>
              <a:ext uri="{FF2B5EF4-FFF2-40B4-BE49-F238E27FC236}">
                <a16:creationId xmlns:a16="http://schemas.microsoft.com/office/drawing/2014/main" xmlns="" id="{74E12FA4-2E9F-4B9C-B0FF-E49F70ACD2F8}"/>
              </a:ext>
            </a:extLst>
          </p:cNvPr>
          <p:cNvSpPr>
            <a:spLocks noGrp="1"/>
          </p:cNvSpPr>
          <p:nvPr>
            <p:ph idx="1"/>
          </p:nvPr>
        </p:nvSpPr>
        <p:spPr>
          <a:xfrm>
            <a:off x="349840" y="1100138"/>
            <a:ext cx="11742148" cy="5675312"/>
          </a:xfrm>
        </p:spPr>
        <p:txBody>
          <a:bodyPr vert="horz" lIns="91440" tIns="45720" rIns="91440" bIns="45720" rtlCol="0" anchor="ctr">
            <a:noAutofit/>
          </a:bodyPr>
          <a:lstStyle/>
          <a:p>
            <a:r>
              <a:rPr lang="en-US" sz="2800" dirty="0"/>
              <a:t>A standard for photographic image compression created by the JPEG.</a:t>
            </a:r>
          </a:p>
          <a:p>
            <a:pPr>
              <a:buClr>
                <a:srgbClr val="FFFFFF"/>
              </a:buClr>
            </a:pPr>
            <a:r>
              <a:rPr lang="en-US" sz="2800" dirty="0"/>
              <a:t>Takes the advantage of limitations in the human vision system to archive high rates of compression. The human eye is relatively insensitive  to tonal differences in the brightest areas.</a:t>
            </a:r>
          </a:p>
          <a:p>
            <a:pPr>
              <a:buClr>
                <a:srgbClr val="FFFFFF"/>
              </a:buClr>
            </a:pPr>
            <a:r>
              <a:rPr lang="en-US" sz="2800" dirty="0"/>
              <a:t>Lossy compression that allow user to set the desired level of quality.</a:t>
            </a:r>
          </a:p>
          <a:p>
            <a:pPr>
              <a:buClr>
                <a:srgbClr val="FFFFFF"/>
              </a:buClr>
            </a:pPr>
            <a:r>
              <a:rPr lang="en-US" sz="2800" dirty="0"/>
              <a:t>Uses 16-bit format and is capable of displaying millions of colors.</a:t>
            </a:r>
          </a:p>
          <a:p>
            <a:pPr>
              <a:buClr>
                <a:srgbClr val="FFFFFF"/>
              </a:buClr>
            </a:pPr>
            <a:r>
              <a:rPr lang="en-US" sz="2800" dirty="0"/>
              <a:t>The default file expansion for JPEG files is " .JPG".</a:t>
            </a:r>
          </a:p>
          <a:p>
            <a:pPr>
              <a:buClr>
                <a:srgbClr val="FFFFFF"/>
              </a:buClr>
            </a:pPr>
            <a:endParaRPr lang="en-US" dirty="0"/>
          </a:p>
        </p:txBody>
      </p:sp>
    </p:spTree>
    <p:extLst>
      <p:ext uri="{BB962C8B-B14F-4D97-AF65-F5344CB8AC3E}">
        <p14:creationId xmlns:p14="http://schemas.microsoft.com/office/powerpoint/2010/main" xmlns="" val="3759332848"/>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00656B-CC33-4943-AF55-2962EE7E1747}"/>
              </a:ext>
            </a:extLst>
          </p:cNvPr>
          <p:cNvSpPr>
            <a:spLocks noGrp="1"/>
          </p:cNvSpPr>
          <p:nvPr>
            <p:ph type="title"/>
          </p:nvPr>
        </p:nvSpPr>
        <p:spPr>
          <a:xfrm>
            <a:off x="685801" y="57150"/>
            <a:ext cx="10131425" cy="1456267"/>
          </a:xfrm>
        </p:spPr>
        <p:txBody>
          <a:bodyPr>
            <a:normAutofit fontScale="90000"/>
          </a:bodyPr>
          <a:lstStyle/>
          <a:p>
            <a:pPr algn="ctr"/>
            <a:r>
              <a:rPr lang="en-US" sz="6000" dirty="0"/>
              <a:t>Graphic interchange format</a:t>
            </a:r>
            <a:endParaRPr lang="en-US" dirty="0"/>
          </a:p>
        </p:txBody>
      </p:sp>
      <p:sp>
        <p:nvSpPr>
          <p:cNvPr id="3" name="Content Placeholder 2">
            <a:extLst>
              <a:ext uri="{FF2B5EF4-FFF2-40B4-BE49-F238E27FC236}">
                <a16:creationId xmlns:a16="http://schemas.microsoft.com/office/drawing/2014/main" xmlns="" id="{4B53181D-146D-4A4E-85A4-D515F1D0D0EB}"/>
              </a:ext>
            </a:extLst>
          </p:cNvPr>
          <p:cNvSpPr>
            <a:spLocks noGrp="1"/>
          </p:cNvSpPr>
          <p:nvPr>
            <p:ph idx="1"/>
          </p:nvPr>
        </p:nvSpPr>
        <p:spPr>
          <a:xfrm>
            <a:off x="685800" y="1201738"/>
            <a:ext cx="10131425" cy="5618931"/>
          </a:xfrm>
        </p:spPr>
        <p:txBody>
          <a:bodyPr/>
          <a:lstStyle/>
          <a:p>
            <a:r>
              <a:rPr lang="en-US" sz="3200" dirty="0"/>
              <a:t>Developed by CompuServe INC. For use on their on-line services.</a:t>
            </a:r>
          </a:p>
          <a:p>
            <a:pPr>
              <a:buClr>
                <a:srgbClr val="FFFFFF"/>
              </a:buClr>
            </a:pPr>
            <a:r>
              <a:rPr lang="en-US" sz="3200" dirty="0"/>
              <a:t>Limited to only 8-bit color images, suitable for distinctive colors </a:t>
            </a:r>
          </a:p>
          <a:p>
            <a:pPr>
              <a:buClr>
                <a:srgbClr val="FFFFFF"/>
              </a:buClr>
            </a:pPr>
            <a:r>
              <a:rPr lang="en-US" sz="3200" dirty="0"/>
              <a:t>GIF files have one of the best compression capabilities and offer a efficient way to store large amount of images.</a:t>
            </a:r>
          </a:p>
          <a:p>
            <a:pPr>
              <a:buClr>
                <a:srgbClr val="FFFFFF"/>
              </a:buClr>
            </a:pPr>
            <a:r>
              <a:rPr lang="en-US" sz="3200" dirty="0"/>
              <a:t>GIFs can be animated. Most animated banner apps are GIFs.</a:t>
            </a:r>
          </a:p>
          <a:p>
            <a:pPr>
              <a:buClr>
                <a:srgbClr val="FFFFFF"/>
              </a:buClr>
            </a:pPr>
            <a:r>
              <a:rPr lang="en-US" sz="3200" dirty="0"/>
              <a:t>The default file extension for graphics interchange Format files is ".GIF".</a:t>
            </a:r>
          </a:p>
        </p:txBody>
      </p:sp>
    </p:spTree>
    <p:extLst>
      <p:ext uri="{BB962C8B-B14F-4D97-AF65-F5344CB8AC3E}">
        <p14:creationId xmlns:p14="http://schemas.microsoft.com/office/powerpoint/2010/main" xmlns="" val="3695990780"/>
      </p:ext>
    </p:extLst>
  </p:cSld>
  <p:clrMapOvr>
    <a:masterClrMapping/>
  </p:clrMapOvr>
  <mc:AlternateContent xmlns:mc="http://schemas.openxmlformats.org/markup-compatibility/2006">
    <mc:Choice xmlns:p14="http://schemas.microsoft.com/office/powerpoint/2010/main" xmlns=""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09600"/>
            <a:ext cx="11277599" cy="5676900"/>
          </a:xfrm>
        </p:spPr>
        <p:txBody>
          <a:bodyPr>
            <a:normAutofit fontScale="90000"/>
          </a:bodyPr>
          <a:lstStyle/>
          <a:p>
            <a:r>
              <a:rPr lang="en-US" sz="6600" dirty="0" smtClean="0"/>
              <a:t>Thank you </a:t>
            </a:r>
            <a:br>
              <a:rPr lang="en-US" sz="6600" dirty="0" smtClean="0"/>
            </a:br>
            <a:r>
              <a:rPr lang="en-US" sz="6600" dirty="0"/>
              <a:t/>
            </a:r>
            <a:br>
              <a:rPr lang="en-US" sz="6600" dirty="0"/>
            </a:br>
            <a:r>
              <a:rPr lang="en-US" sz="6600" dirty="0" smtClean="0"/>
              <a:t>                   made by:</a:t>
            </a:r>
            <a:br>
              <a:rPr lang="en-US" sz="6600" dirty="0" smtClean="0"/>
            </a:br>
            <a:r>
              <a:rPr lang="en-US" sz="6600" dirty="0" smtClean="0"/>
              <a:t>                       </a:t>
            </a:r>
            <a:r>
              <a:rPr lang="en-US" sz="6600" dirty="0" err="1" smtClean="0"/>
              <a:t>pulkit</a:t>
            </a:r>
            <a:r>
              <a:rPr lang="en-US" sz="6600" dirty="0" smtClean="0"/>
              <a:t> </a:t>
            </a:r>
            <a:r>
              <a:rPr lang="en-US" sz="6600" dirty="0" err="1" smtClean="0"/>
              <a:t>sharma</a:t>
            </a:r>
            <a:r>
              <a:rPr lang="en-US" sz="6600" dirty="0"/>
              <a:t/>
            </a:r>
            <a:br>
              <a:rPr lang="en-US" sz="6600" dirty="0"/>
            </a:br>
            <a:r>
              <a:rPr lang="en-US" sz="6600" dirty="0" smtClean="0"/>
              <a:t>                                xii-d</a:t>
            </a:r>
            <a:br>
              <a:rPr lang="en-US" sz="6600" dirty="0" smtClean="0"/>
            </a:br>
            <a:r>
              <a:rPr lang="en-US" sz="6600" dirty="0" smtClean="0"/>
              <a:t>                               11413</a:t>
            </a:r>
            <a:endParaRPr lang="en-US" sz="6600" dirty="0"/>
          </a:p>
        </p:txBody>
      </p:sp>
    </p:spTree>
    <p:extLst>
      <p:ext uri="{BB962C8B-B14F-4D97-AF65-F5344CB8AC3E}">
        <p14:creationId xmlns:p14="http://schemas.microsoft.com/office/powerpoint/2010/main" xmlns="" val="3177896457"/>
      </p:ext>
    </p:extLst>
  </p:cSld>
  <p:clrMapOvr>
    <a:masterClrMapping/>
  </p:clrMapOvr>
  <mc:AlternateContent xmlns:mc="http://schemas.openxmlformats.org/markup-compatibility/2006">
    <mc:Choice xmlns:p14="http://schemas.microsoft.com/office/powerpoint/2010/main" xmlns="" Requires="p14">
      <p:transition spd="slow" p14:dur="3000">
        <p14:shred/>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9" name="Sky Background" descr="D:\Rudra_documents\Backgrounds\f72e1572-c291-48ac-b45c-6d8a5c1a15c0.jpg"/>
          <p:cNvPicPr>
            <a:picLocks noChangeAspect="1" noChangeArrowheads="1"/>
          </p:cNvPicPr>
          <p:nvPr/>
        </p:nvPicPr>
        <p:blipFill>
          <a:blip r:embed="rId2"/>
          <a:srcRect r="22151" b="3054"/>
          <a:stretch>
            <a:fillRect/>
          </a:stretch>
        </p:blipFill>
        <p:spPr bwMode="auto">
          <a:xfrm>
            <a:off x="1197429" y="0"/>
            <a:ext cx="9797143" cy="6858000"/>
          </a:xfrm>
          <a:prstGeom prst="rect">
            <a:avLst/>
          </a:prstGeom>
          <a:noFill/>
        </p:spPr>
      </p:pic>
      <p:pic>
        <p:nvPicPr>
          <p:cNvPr id="2052" name="Image Files" descr="C:\Users\sahooji\Desktop\New folder (4)\Picture2 - Copy 3.png"/>
          <p:cNvPicPr>
            <a:picLocks noChangeAspect="1" noChangeArrowheads="1"/>
          </p:cNvPicPr>
          <p:nvPr/>
        </p:nvPicPr>
        <p:blipFill>
          <a:blip r:embed="rId3"/>
          <a:srcRect l="13777" t="20351" r="18255" b="5512"/>
          <a:stretch>
            <a:fillRect/>
          </a:stretch>
        </p:blipFill>
        <p:spPr bwMode="auto">
          <a:xfrm>
            <a:off x="3075215" y="1387928"/>
            <a:ext cx="6041571" cy="4163786"/>
          </a:xfrm>
          <a:prstGeom prst="rect">
            <a:avLst/>
          </a:prstGeom>
          <a:noFill/>
          <a:ln w="38100">
            <a:noFill/>
          </a:ln>
        </p:spPr>
      </p:pic>
      <p:pic>
        <p:nvPicPr>
          <p:cNvPr id="2056" name="Picture 8" descr="C:\Users\sahooji\Desktop\New folder (4)\Img_Icon - Copy 2.png"/>
          <p:cNvPicPr>
            <a:picLocks noChangeAspect="1" noChangeArrowheads="1"/>
          </p:cNvPicPr>
          <p:nvPr/>
        </p:nvPicPr>
        <p:blipFill>
          <a:blip r:embed="rId4"/>
          <a:srcRect/>
          <a:stretch>
            <a:fillRect/>
          </a:stretch>
        </p:blipFill>
        <p:spPr bwMode="auto">
          <a:xfrm>
            <a:off x="8708571" y="4163786"/>
            <a:ext cx="2286000" cy="2286000"/>
          </a:xfrm>
          <a:prstGeom prst="rect">
            <a:avLst/>
          </a:prstGeom>
          <a:noFill/>
        </p:spPr>
      </p:pic>
      <p:pic>
        <p:nvPicPr>
          <p:cNvPr id="2057" name="Picture 9" descr="C:\Users\sahooji\Desktop\New folder (4)\Gakuseisean-Radium-Jpeg-file.png"/>
          <p:cNvPicPr>
            <a:picLocks noChangeAspect="1" noChangeArrowheads="1"/>
          </p:cNvPicPr>
          <p:nvPr/>
        </p:nvPicPr>
        <p:blipFill>
          <a:blip r:embed="rId5"/>
          <a:srcRect t="19355"/>
          <a:stretch>
            <a:fillRect/>
          </a:stretch>
        </p:blipFill>
        <p:spPr bwMode="auto">
          <a:xfrm>
            <a:off x="1360715" y="4490357"/>
            <a:ext cx="2530930" cy="2041071"/>
          </a:xfrm>
          <a:prstGeom prst="rect">
            <a:avLst/>
          </a:prstGeom>
          <a:noFill/>
          <a:effectLst>
            <a:softEdge rad="127000"/>
          </a:effectLst>
        </p:spPr>
      </p:pic>
      <p:pic>
        <p:nvPicPr>
          <p:cNvPr id="2061" name="Picture 13" descr="C:\Users\sahooji\Desktop\New folder (4)\Picture4_2.png"/>
          <p:cNvPicPr>
            <a:picLocks noChangeAspect="1" noChangeArrowheads="1"/>
          </p:cNvPicPr>
          <p:nvPr/>
        </p:nvPicPr>
        <p:blipFill>
          <a:blip r:embed="rId6"/>
          <a:srcRect/>
          <a:stretch>
            <a:fillRect/>
          </a:stretch>
        </p:blipFill>
        <p:spPr bwMode="auto">
          <a:xfrm>
            <a:off x="1360714" y="163286"/>
            <a:ext cx="1796143" cy="1796143"/>
          </a:xfrm>
          <a:prstGeom prst="rect">
            <a:avLst/>
          </a:prstGeom>
          <a:noFill/>
        </p:spPr>
      </p:pic>
      <p:pic>
        <p:nvPicPr>
          <p:cNvPr id="1026" name="Picture 2" descr="C:\Users\sahooji\Desktop\New folder (4)\SVG Boxed Icon.png"/>
          <p:cNvPicPr>
            <a:picLocks noChangeAspect="1" noChangeArrowheads="1"/>
          </p:cNvPicPr>
          <p:nvPr/>
        </p:nvPicPr>
        <p:blipFill>
          <a:blip r:embed="rId7"/>
          <a:srcRect/>
          <a:stretch>
            <a:fillRect/>
          </a:stretch>
        </p:blipFill>
        <p:spPr bwMode="auto">
          <a:xfrm>
            <a:off x="7832612" y="81643"/>
            <a:ext cx="3116036" cy="1483179"/>
          </a:xfrm>
          <a:prstGeom prst="rect">
            <a:avLst/>
          </a:prstGeom>
          <a:noFill/>
        </p:spPr>
      </p:pic>
      <p:pic>
        <p:nvPicPr>
          <p:cNvPr id="1030" name="Img Fyl Shade" descr="C:\Users\sahooji\Desktop\New folder (4)\Image Title\Image Files Shade.png"/>
          <p:cNvPicPr>
            <a:picLocks noChangeAspect="1" noChangeArrowheads="1"/>
          </p:cNvPicPr>
          <p:nvPr/>
        </p:nvPicPr>
        <p:blipFill>
          <a:blip r:embed="rId8"/>
          <a:srcRect/>
          <a:stretch>
            <a:fillRect/>
          </a:stretch>
        </p:blipFill>
        <p:spPr bwMode="auto">
          <a:xfrm>
            <a:off x="3075215" y="1377724"/>
            <a:ext cx="6053478" cy="417399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1" name="Picture 3" descr="D:\Rudra_documents\Backgrounds\ba77f3db-1701-49a7-bd67-4f98edd92747.jpg" hidden="1"/>
          <p:cNvPicPr>
            <a:picLocks noChangeAspect="1" noChangeArrowheads="1"/>
          </p:cNvPicPr>
          <p:nvPr/>
        </p:nvPicPr>
        <p:blipFill>
          <a:blip r:embed="rId3"/>
          <a:srcRect l="2379" r="2457"/>
          <a:stretch>
            <a:fillRect/>
          </a:stretch>
        </p:blipFill>
        <p:spPr bwMode="auto">
          <a:xfrm>
            <a:off x="1197429" y="0"/>
            <a:ext cx="9797143" cy="6858000"/>
          </a:xfrm>
          <a:prstGeom prst="rect">
            <a:avLst/>
          </a:prstGeom>
          <a:noFill/>
        </p:spPr>
      </p:pic>
      <p:sp>
        <p:nvSpPr>
          <p:cNvPr id="5" name="TextBox 4"/>
          <p:cNvSpPr txBox="1"/>
          <p:nvPr/>
        </p:nvSpPr>
        <p:spPr>
          <a:xfrm>
            <a:off x="2095500" y="163286"/>
            <a:ext cx="8572500" cy="1279196"/>
          </a:xfrm>
          <a:prstGeom prst="rect">
            <a:avLst/>
          </a:prstGeom>
          <a:noFill/>
        </p:spPr>
        <p:txBody>
          <a:bodyPr wrap="square" rtlCol="0">
            <a:spAutoFit/>
          </a:bodyPr>
          <a:lstStyle/>
          <a:p>
            <a:r>
              <a:rPr lang="en-US" sz="2571" b="1" dirty="0">
                <a:ln w="3175">
                  <a:solidFill>
                    <a:srgbClr val="F79646">
                      <a:lumMod val="50000"/>
                    </a:srgbClr>
                  </a:solidFill>
                </a:ln>
                <a:solidFill>
                  <a:prstClr val="white"/>
                </a:solidFill>
              </a:rPr>
              <a:t>Every image is made of countless tiny square dots called pixels. In most images, pixel colors are determined by Red, Green &amp; Blue (RGB) color components.</a:t>
            </a:r>
          </a:p>
        </p:txBody>
      </p:sp>
      <p:pic>
        <p:nvPicPr>
          <p:cNvPr id="2050" name="Picture 2" descr="C:\Users\sahooji\Desktop\New folder (4)\Image Content\Monitor-PNG-Photos.png"/>
          <p:cNvPicPr>
            <a:picLocks noChangeAspect="1" noChangeArrowheads="1"/>
          </p:cNvPicPr>
          <p:nvPr/>
        </p:nvPicPr>
        <p:blipFill>
          <a:blip r:embed="rId4"/>
          <a:srcRect/>
          <a:stretch>
            <a:fillRect/>
          </a:stretch>
        </p:blipFill>
        <p:spPr bwMode="auto">
          <a:xfrm>
            <a:off x="1197429" y="1469572"/>
            <a:ext cx="4408714" cy="3206337"/>
          </a:xfrm>
          <a:prstGeom prst="rect">
            <a:avLst/>
          </a:prstGeom>
          <a:noFill/>
        </p:spPr>
      </p:pic>
      <p:grpSp>
        <p:nvGrpSpPr>
          <p:cNvPr id="112" name="Group 111"/>
          <p:cNvGrpSpPr/>
          <p:nvPr/>
        </p:nvGrpSpPr>
        <p:grpSpPr>
          <a:xfrm>
            <a:off x="4381500" y="1469571"/>
            <a:ext cx="3560340" cy="2449286"/>
            <a:chOff x="4267200" y="2677885"/>
            <a:chExt cx="2997201" cy="1959429"/>
          </a:xfrm>
        </p:grpSpPr>
        <p:cxnSp>
          <p:nvCxnSpPr>
            <p:cNvPr id="11" name="Straight Connector 10"/>
            <p:cNvCxnSpPr>
              <a:stCxn id="9" idx="0"/>
              <a:endCxn id="31" idx="0"/>
            </p:cNvCxnSpPr>
            <p:nvPr/>
          </p:nvCxnSpPr>
          <p:spPr>
            <a:xfrm rot="5400000" flipH="1" flipV="1">
              <a:off x="4843940" y="2124006"/>
              <a:ext cx="849087" cy="1956846"/>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4"/>
              <a:endCxn id="31" idx="4"/>
            </p:cNvCxnSpPr>
            <p:nvPr/>
          </p:nvCxnSpPr>
          <p:spPr>
            <a:xfrm rot="16200000" flipH="1">
              <a:off x="4736171" y="3126579"/>
              <a:ext cx="1064623" cy="1956846"/>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267200" y="3526972"/>
              <a:ext cx="45719" cy="45719"/>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9">
                <a:solidFill>
                  <a:prstClr val="white"/>
                </a:solidFill>
              </a:endParaRPr>
            </a:p>
          </p:txBody>
        </p:sp>
        <p:sp>
          <p:nvSpPr>
            <p:cNvPr id="31" name="Oval 30"/>
            <p:cNvSpPr/>
            <p:nvPr/>
          </p:nvSpPr>
          <p:spPr>
            <a:xfrm>
              <a:off x="5229413" y="2677885"/>
              <a:ext cx="2034988" cy="1959429"/>
            </a:xfrm>
            <a:prstGeom prst="ellipse">
              <a:avLst/>
            </a:prstGeom>
            <a:blipFill dpi="0" rotWithShape="1">
              <a:blip r:embed="rId5"/>
              <a:srcRect/>
              <a:tile tx="0" ty="0" sx="100000" sy="100000" flip="none" algn="tl"/>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9">
                <a:solidFill>
                  <a:prstClr val="white"/>
                </a:solidFill>
              </a:endParaRPr>
            </a:p>
          </p:txBody>
        </p:sp>
      </p:grpSp>
      <p:pic>
        <p:nvPicPr>
          <p:cNvPr id="2054" name="Picture 6" descr="C:\Users\sahooji\Desktop\New folder (4)\Image Content\rgb_1.jpg"/>
          <p:cNvPicPr>
            <a:picLocks noChangeAspect="1" noChangeArrowheads="1"/>
          </p:cNvPicPr>
          <p:nvPr/>
        </p:nvPicPr>
        <p:blipFill>
          <a:blip r:embed="rId6"/>
          <a:srcRect t="6250" r="14155" b="29166"/>
          <a:stretch>
            <a:fillRect/>
          </a:stretch>
        </p:blipFill>
        <p:spPr bwMode="auto">
          <a:xfrm>
            <a:off x="5769429" y="4163786"/>
            <a:ext cx="5061857" cy="2530929"/>
          </a:xfrm>
          <a:prstGeom prst="rect">
            <a:avLst/>
          </a:prstGeom>
          <a:noFill/>
        </p:spPr>
      </p:pic>
      <p:pic>
        <p:nvPicPr>
          <p:cNvPr id="2055" name="Picture 7" descr="C:\Users\sahooji\Desktop\New folder (4)\Image Content\CRTPixels.jpg"/>
          <p:cNvPicPr>
            <a:picLocks noChangeAspect="1" noChangeArrowheads="1"/>
          </p:cNvPicPr>
          <p:nvPr/>
        </p:nvPicPr>
        <p:blipFill>
          <a:blip r:embed="rId7"/>
          <a:srcRect l="13768" t="5000" r="12101" b="32663"/>
          <a:stretch>
            <a:fillRect/>
          </a:stretch>
        </p:blipFill>
        <p:spPr bwMode="auto">
          <a:xfrm>
            <a:off x="8055429" y="1061357"/>
            <a:ext cx="2694214" cy="3020786"/>
          </a:xfrm>
          <a:prstGeom prst="rect">
            <a:avLst/>
          </a:prstGeom>
          <a:noFill/>
        </p:spPr>
      </p:pic>
      <p:grpSp>
        <p:nvGrpSpPr>
          <p:cNvPr id="178" name="Group 177"/>
          <p:cNvGrpSpPr/>
          <p:nvPr/>
        </p:nvGrpSpPr>
        <p:grpSpPr>
          <a:xfrm>
            <a:off x="1442357" y="4735286"/>
            <a:ext cx="4148818" cy="1796143"/>
            <a:chOff x="76200" y="4419600"/>
            <a:chExt cx="3872230" cy="1676400"/>
          </a:xfrm>
        </p:grpSpPr>
        <p:pic>
          <p:nvPicPr>
            <p:cNvPr id="2056" name="Picture 8" descr="C:\Users\sahooji\Desktop\New folder (4)\Image Content\1200px-Rgb-raster-image.svg.png"/>
            <p:cNvPicPr>
              <a:picLocks noChangeAspect="1" noChangeArrowheads="1"/>
            </p:cNvPicPr>
            <p:nvPr/>
          </p:nvPicPr>
          <p:blipFill>
            <a:blip r:embed="rId8" cstate="print">
              <a:clrChange>
                <a:clrFrom>
                  <a:srgbClr val="BFBFBF"/>
                </a:clrFrom>
                <a:clrTo>
                  <a:srgbClr val="BFBFBF">
                    <a:alpha val="0"/>
                  </a:srgbClr>
                </a:clrTo>
              </a:clrChange>
            </a:blip>
            <a:srcRect l="31488" t="11011" r="8120" b="32948"/>
            <a:stretch>
              <a:fillRect/>
            </a:stretch>
          </p:blipFill>
          <p:spPr bwMode="auto">
            <a:xfrm>
              <a:off x="2286000" y="4419600"/>
              <a:ext cx="1662430" cy="1676400"/>
            </a:xfrm>
            <a:prstGeom prst="rect">
              <a:avLst/>
            </a:prstGeom>
            <a:solidFill>
              <a:schemeClr val="bg1"/>
            </a:solidFill>
          </p:spPr>
        </p:pic>
        <p:pic>
          <p:nvPicPr>
            <p:cNvPr id="153" name="Picture 8" descr="C:\Users\sahooji\Desktop\New folder (4)\Image Content\1200px-Rgb-raster-image.svg.png"/>
            <p:cNvPicPr>
              <a:picLocks noChangeAspect="1" noChangeArrowheads="1"/>
            </p:cNvPicPr>
            <p:nvPr/>
          </p:nvPicPr>
          <p:blipFill>
            <a:blip r:embed="rId9" cstate="print"/>
            <a:srcRect l="29440" t="74524" r="2609" b="2316"/>
            <a:stretch>
              <a:fillRect/>
            </a:stretch>
          </p:blipFill>
          <p:spPr bwMode="auto">
            <a:xfrm>
              <a:off x="76200" y="4648200"/>
              <a:ext cx="2057400" cy="762000"/>
            </a:xfrm>
            <a:prstGeom prst="rect">
              <a:avLst/>
            </a:prstGeom>
            <a:noFill/>
          </p:spPr>
        </p:pic>
        <p:cxnSp>
          <p:nvCxnSpPr>
            <p:cNvPr id="163" name="Straight Connector 162"/>
            <p:cNvCxnSpPr/>
            <p:nvPr/>
          </p:nvCxnSpPr>
          <p:spPr>
            <a:xfrm>
              <a:off x="152400" y="5334000"/>
              <a:ext cx="2322576" cy="493776"/>
            </a:xfrm>
            <a:prstGeom prst="line">
              <a:avLst/>
            </a:prstGeom>
            <a:ln w="12700">
              <a:solidFill>
                <a:srgbClr val="00359E"/>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flipV="1">
              <a:off x="1874522" y="4907280"/>
              <a:ext cx="1024128" cy="658368"/>
            </a:xfrm>
            <a:prstGeom prst="line">
              <a:avLst/>
            </a:prstGeom>
            <a:ln w="12700">
              <a:solidFill>
                <a:srgbClr val="00359E"/>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flipH="1">
              <a:off x="2061972" y="5329428"/>
              <a:ext cx="411480" cy="420624"/>
            </a:xfrm>
            <a:prstGeom prst="line">
              <a:avLst/>
            </a:prstGeom>
            <a:ln w="12700">
              <a:solidFill>
                <a:srgbClr val="00359E"/>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7892143" y="1988003"/>
          <a:ext cx="1408338" cy="1359354"/>
        </p:xfrm>
        <a:graphic>
          <a:graphicData uri="http://schemas.openxmlformats.org/drawingml/2006/table">
            <a:tbl>
              <a:tblPr firstRow="1" bandRow="1">
                <a:tableStyleId>{5C22544A-7EE6-4342-B048-85BDC9FD1C3A}</a:tableStyleId>
              </a:tblPr>
              <a:tblGrid>
                <a:gridCol w="469446"/>
                <a:gridCol w="469446"/>
                <a:gridCol w="469446"/>
              </a:tblGrid>
              <a:tr h="453118">
                <a:tc>
                  <a:txBody>
                    <a:bodyPr/>
                    <a:lstStyle/>
                    <a:p>
                      <a:r>
                        <a:rPr lang="en-US" sz="2100" b="0" dirty="0" smtClean="0">
                          <a:solidFill>
                            <a:schemeClr val="bg1"/>
                          </a:solidFill>
                        </a:rPr>
                        <a:t>1</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2</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3</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53118">
                <a:tc>
                  <a:txBody>
                    <a:bodyPr/>
                    <a:lstStyle/>
                    <a:p>
                      <a:r>
                        <a:rPr lang="en-US" sz="2100" b="0" dirty="0" smtClean="0">
                          <a:solidFill>
                            <a:schemeClr val="bg1"/>
                          </a:solidFill>
                        </a:rPr>
                        <a:t>4</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5</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6</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53118">
                <a:tc>
                  <a:txBody>
                    <a:bodyPr/>
                    <a:lstStyle/>
                    <a:p>
                      <a:r>
                        <a:rPr lang="en-US" sz="2100" b="0" dirty="0" smtClean="0">
                          <a:solidFill>
                            <a:schemeClr val="bg1"/>
                          </a:solidFill>
                        </a:rPr>
                        <a:t>7</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8</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bg1"/>
                          </a:solidFill>
                        </a:rPr>
                        <a:t>9</a:t>
                      </a:r>
                      <a:endParaRPr lang="en-US" sz="2100" b="0" dirty="0">
                        <a:solidFill>
                          <a:schemeClr val="bg1"/>
                        </a:solidFill>
                      </a:endParaRPr>
                    </a:p>
                  </a:txBody>
                  <a:tcPr marL="97971" marR="97971" marT="48986" marB="4898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nvGraphicFramePr>
        <p:xfrm>
          <a:off x="3565071" y="1306286"/>
          <a:ext cx="6368148" cy="489857"/>
        </p:xfrm>
        <a:graphic>
          <a:graphicData uri="http://schemas.openxmlformats.org/drawingml/2006/table">
            <a:tbl>
              <a:tblPr firstRow="1" bandRow="1">
                <a:tableStyleId>{5C22544A-7EE6-4342-B048-85BDC9FD1C3A}</a:tableStyleId>
              </a:tblPr>
              <a:tblGrid>
                <a:gridCol w="530679"/>
                <a:gridCol w="530679"/>
                <a:gridCol w="530679"/>
                <a:gridCol w="530679"/>
                <a:gridCol w="530679"/>
                <a:gridCol w="530679"/>
                <a:gridCol w="530679"/>
                <a:gridCol w="530679"/>
                <a:gridCol w="530679"/>
                <a:gridCol w="530679"/>
                <a:gridCol w="530679"/>
                <a:gridCol w="530679"/>
              </a:tblGrid>
              <a:tr h="489857">
                <a:tc>
                  <a:txBody>
                    <a:bodyPr/>
                    <a:lstStyle/>
                    <a:p>
                      <a:pPr algn="ctr"/>
                      <a:r>
                        <a:rPr lang="en-US" sz="2100" kern="300" spc="-100" baseline="0" dirty="0" smtClean="0"/>
                        <a:t>1</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2</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3</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ST</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4</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5</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6</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ST</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7</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8</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9</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t>ST</a:t>
                      </a:r>
                      <a:endParaRPr lang="en-US" sz="2100" kern="300" spc="-100" baseline="0"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0" name="Group 9"/>
          <p:cNvGrpSpPr/>
          <p:nvPr/>
        </p:nvGrpSpPr>
        <p:grpSpPr>
          <a:xfrm>
            <a:off x="2177143" y="1224643"/>
            <a:ext cx="7837714" cy="653143"/>
            <a:chOff x="914400" y="1295400"/>
            <a:chExt cx="7391400" cy="609600"/>
          </a:xfrm>
        </p:grpSpPr>
        <p:sp>
          <p:nvSpPr>
            <p:cNvPr id="5" name="Rectangle 4"/>
            <p:cNvSpPr/>
            <p:nvPr/>
          </p:nvSpPr>
          <p:spPr>
            <a:xfrm>
              <a:off x="914400" y="1295400"/>
              <a:ext cx="7391400" cy="609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9">
                <a:solidFill>
                  <a:prstClr val="white"/>
                </a:solidFill>
              </a:endParaRPr>
            </a:p>
          </p:txBody>
        </p:sp>
        <p:sp>
          <p:nvSpPr>
            <p:cNvPr id="8" name="Rectangle 7"/>
            <p:cNvSpPr/>
            <p:nvPr/>
          </p:nvSpPr>
          <p:spPr>
            <a:xfrm>
              <a:off x="990600" y="1371600"/>
              <a:ext cx="1143000" cy="4572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143" kern="900" spc="-64" dirty="0">
                  <a:solidFill>
                    <a:prstClr val="white"/>
                  </a:solidFill>
                </a:rPr>
                <a:t>File Header</a:t>
              </a:r>
            </a:p>
          </p:txBody>
        </p:sp>
      </p:grpSp>
      <p:cxnSp>
        <p:nvCxnSpPr>
          <p:cNvPr id="12" name="Straight Connector 11"/>
          <p:cNvCxnSpPr/>
          <p:nvPr/>
        </p:nvCxnSpPr>
        <p:spPr>
          <a:xfrm rot="10800000" flipV="1">
            <a:off x="2177143" y="1796143"/>
            <a:ext cx="1387929" cy="571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36571" y="1796143"/>
            <a:ext cx="1306286" cy="571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nvGraphicFramePr>
        <p:xfrm>
          <a:off x="2177143" y="2367643"/>
          <a:ext cx="3265716" cy="979714"/>
        </p:xfrm>
        <a:graphic>
          <a:graphicData uri="http://schemas.openxmlformats.org/drawingml/2006/table">
            <a:tbl>
              <a:tblPr firstRow="1" bandRow="1">
                <a:tableStyleId>{5C22544A-7EE6-4342-B048-85BDC9FD1C3A}</a:tableStyleId>
              </a:tblPr>
              <a:tblGrid>
                <a:gridCol w="816429"/>
                <a:gridCol w="816429"/>
                <a:gridCol w="816429"/>
                <a:gridCol w="816429"/>
              </a:tblGrid>
              <a:tr h="489857">
                <a:tc>
                  <a:txBody>
                    <a:bodyPr/>
                    <a:lstStyle/>
                    <a:p>
                      <a:pPr algn="ctr"/>
                      <a:r>
                        <a:rPr lang="en-US" sz="2100" kern="300" spc="-100" baseline="0" dirty="0" smtClean="0">
                          <a:solidFill>
                            <a:srgbClr val="FF0000"/>
                          </a:solidFill>
                        </a:rPr>
                        <a:t>Red</a:t>
                      </a:r>
                      <a:endParaRPr lang="en-US" sz="2100" kern="300" spc="-100" baseline="0" dirty="0">
                        <a:solidFill>
                          <a:srgbClr val="FF0000"/>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solidFill>
                            <a:srgbClr val="00B050"/>
                          </a:solidFill>
                        </a:rPr>
                        <a:t>Green</a:t>
                      </a:r>
                      <a:endParaRPr lang="en-US" sz="2100" kern="300" spc="-100" baseline="0" dirty="0">
                        <a:solidFill>
                          <a:srgbClr val="00B050"/>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solidFill>
                            <a:srgbClr val="0070C0"/>
                          </a:solidFill>
                        </a:rPr>
                        <a:t>Blue</a:t>
                      </a:r>
                      <a:endParaRPr lang="en-US" sz="2100" kern="300" spc="-100" baseline="0" dirty="0">
                        <a:solidFill>
                          <a:srgbClr val="0070C0"/>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solidFill>
                            <a:schemeClr val="tx1">
                              <a:lumMod val="50000"/>
                              <a:lumOff val="50000"/>
                            </a:schemeClr>
                          </a:solidFill>
                        </a:rPr>
                        <a:t>Alpha</a:t>
                      </a:r>
                      <a:endParaRPr lang="en-US" sz="2100" kern="300" spc="-100" baseline="0" dirty="0">
                        <a:solidFill>
                          <a:schemeClr val="tx1">
                            <a:lumMod val="50000"/>
                            <a:lumOff val="50000"/>
                          </a:schemeClr>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r>
              <a:tr h="4898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kern="300" spc="-100" baseline="0" dirty="0" smtClean="0">
                          <a:solidFill>
                            <a:schemeClr val="bg1"/>
                          </a:solidFill>
                        </a:rPr>
                        <a:t>8 bytes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kern="300" spc="-100" baseline="0" dirty="0" smtClean="0">
                          <a:solidFill>
                            <a:schemeClr val="bg1"/>
                          </a:solidFill>
                        </a:rPr>
                        <a:t>8 bytes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kern="300" spc="-100" baseline="0" dirty="0" smtClean="0">
                          <a:solidFill>
                            <a:schemeClr val="bg1"/>
                          </a:solidFill>
                        </a:rPr>
                        <a:t>8 bytes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kern="300" spc="-100" baseline="0" dirty="0" smtClean="0">
                          <a:solidFill>
                            <a:schemeClr val="bg1"/>
                          </a:solidFill>
                        </a:rPr>
                        <a:t>8 bytes</a:t>
                      </a:r>
                      <a:endParaRPr lang="en-US" sz="2100" kern="300" spc="-100" baseline="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1" name="TextBox 30"/>
          <p:cNvSpPr txBox="1"/>
          <p:nvPr/>
        </p:nvSpPr>
        <p:spPr>
          <a:xfrm>
            <a:off x="3973286" y="3347357"/>
            <a:ext cx="4245429" cy="487954"/>
          </a:xfrm>
          <a:prstGeom prst="rect">
            <a:avLst/>
          </a:prstGeom>
          <a:noFill/>
        </p:spPr>
        <p:txBody>
          <a:bodyPr wrap="square" rtlCol="0">
            <a:spAutoFit/>
          </a:bodyPr>
          <a:lstStyle/>
          <a:p>
            <a:r>
              <a:rPr lang="en-US" sz="2571" dirty="0">
                <a:solidFill>
                  <a:prstClr val="white"/>
                </a:solidFill>
              </a:rPr>
              <a:t>RGB  (24-bit)  /  RGBA (32-bit)</a:t>
            </a:r>
          </a:p>
        </p:txBody>
      </p:sp>
      <p:sp>
        <p:nvSpPr>
          <p:cNvPr id="32" name="TextBox 31"/>
          <p:cNvSpPr txBox="1"/>
          <p:nvPr/>
        </p:nvSpPr>
        <p:spPr>
          <a:xfrm>
            <a:off x="1932214" y="221265"/>
            <a:ext cx="8409214" cy="751872"/>
          </a:xfrm>
          <a:prstGeom prst="rect">
            <a:avLst/>
          </a:prstGeom>
          <a:noFill/>
        </p:spPr>
        <p:txBody>
          <a:bodyPr wrap="square" rtlCol="0">
            <a:spAutoFit/>
          </a:bodyPr>
          <a:lstStyle/>
          <a:p>
            <a:r>
              <a:rPr lang="en-US" sz="4286" dirty="0">
                <a:solidFill>
                  <a:prstClr val="white"/>
                </a:solidFill>
              </a:rPr>
              <a:t>Basic File Structure of Typical Images</a:t>
            </a:r>
          </a:p>
        </p:txBody>
      </p:sp>
      <p:sp>
        <p:nvSpPr>
          <p:cNvPr id="36" name="TextBox 35"/>
          <p:cNvSpPr txBox="1"/>
          <p:nvPr/>
        </p:nvSpPr>
        <p:spPr>
          <a:xfrm>
            <a:off x="7075714" y="2449286"/>
            <a:ext cx="816429" cy="389209"/>
          </a:xfrm>
          <a:prstGeom prst="rect">
            <a:avLst/>
          </a:prstGeom>
          <a:noFill/>
        </p:spPr>
        <p:txBody>
          <a:bodyPr wrap="square" rtlCol="0">
            <a:spAutoFit/>
          </a:bodyPr>
          <a:lstStyle/>
          <a:p>
            <a:r>
              <a:rPr lang="en-US" sz="1929" dirty="0">
                <a:solidFill>
                  <a:prstClr val="white"/>
                </a:solidFill>
              </a:rPr>
              <a:t>Image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13" descr="C:\Users\sahooji\Desktop\New folder (4)\Picture4_2.png"/>
          <p:cNvPicPr>
            <a:picLocks noChangeAspect="1" noChangeArrowheads="1"/>
          </p:cNvPicPr>
          <p:nvPr/>
        </p:nvPicPr>
        <p:blipFill>
          <a:blip r:embed="rId2"/>
          <a:srcRect/>
          <a:stretch>
            <a:fillRect/>
          </a:stretch>
        </p:blipFill>
        <p:spPr bwMode="auto">
          <a:xfrm>
            <a:off x="4136572" y="979714"/>
            <a:ext cx="3837214" cy="3837214"/>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255485" y="2476500"/>
            <a:ext cx="9681029" cy="2387600"/>
          </a:xfrm>
        </p:spPr>
        <p:txBody>
          <a:bodyPr>
            <a:noAutofit/>
          </a:bodyPr>
          <a:lstStyle/>
          <a:p>
            <a:r>
              <a:rPr lang="en-US" sz="9600" dirty="0" smtClean="0">
                <a:solidFill>
                  <a:schemeClr val="tx1">
                    <a:lumMod val="50000"/>
                    <a:lumOff val="50000"/>
                  </a:schemeClr>
                </a:solidFill>
                <a:latin typeface="Adobe Heiti Std R" panose="020B0400000000000000" pitchFamily="34" charset="-128"/>
                <a:ea typeface="Adobe Heiti Std R" panose="020B0400000000000000" pitchFamily="34" charset="-128"/>
                <a:cs typeface="Adobe Arabic" panose="02040503050201020203" pitchFamily="18" charset="-78"/>
              </a:rPr>
              <a:t>IMAGE</a:t>
            </a:r>
            <a:br>
              <a:rPr lang="en-US" sz="9600" dirty="0" smtClean="0">
                <a:solidFill>
                  <a:schemeClr val="tx1">
                    <a:lumMod val="50000"/>
                    <a:lumOff val="50000"/>
                  </a:schemeClr>
                </a:solidFill>
                <a:latin typeface="Adobe Heiti Std R" panose="020B0400000000000000" pitchFamily="34" charset="-128"/>
                <a:ea typeface="Adobe Heiti Std R" panose="020B0400000000000000" pitchFamily="34" charset="-128"/>
                <a:cs typeface="Adobe Arabic" panose="02040503050201020203" pitchFamily="18" charset="-78"/>
              </a:rPr>
            </a:br>
            <a:r>
              <a:rPr lang="en-US" sz="9600" dirty="0" smtClean="0">
                <a:solidFill>
                  <a:schemeClr val="tx1">
                    <a:lumMod val="50000"/>
                    <a:lumOff val="50000"/>
                  </a:schemeClr>
                </a:solidFill>
                <a:latin typeface="Adobe Heiti Std R" panose="020B0400000000000000" pitchFamily="34" charset="-128"/>
                <a:ea typeface="Adobe Heiti Std R" panose="020B0400000000000000" pitchFamily="34" charset="-128"/>
                <a:cs typeface="Adobe Arabic" panose="02040503050201020203" pitchFamily="18" charset="-78"/>
              </a:rPr>
              <a:t>EDITING TOOLS</a:t>
            </a:r>
            <a:endParaRPr lang="en-US" sz="9600" dirty="0">
              <a:solidFill>
                <a:schemeClr val="tx1">
                  <a:lumMod val="50000"/>
                  <a:lumOff val="50000"/>
                </a:schemeClr>
              </a:solidFill>
              <a:latin typeface="Adobe Heiti Std R" panose="020B0400000000000000" pitchFamily="34" charset="-128"/>
              <a:ea typeface="Adobe Heiti Std R" panose="020B0400000000000000" pitchFamily="34" charset="-128"/>
              <a:cs typeface="Adobe Arabic" panose="02040503050201020203" pitchFamily="18" charset="-78"/>
            </a:endParaRPr>
          </a:p>
        </p:txBody>
      </p:sp>
      <p:sp>
        <p:nvSpPr>
          <p:cNvPr id="3" name="Subtitle 2"/>
          <p:cNvSpPr>
            <a:spLocks noGrp="1"/>
          </p:cNvSpPr>
          <p:nvPr>
            <p:ph type="subTitle" idx="1"/>
          </p:nvPr>
        </p:nvSpPr>
        <p:spPr/>
        <p:txBody>
          <a:bodyPr>
            <a:normAutofit/>
          </a:bodyPr>
          <a:lstStyle/>
          <a:p>
            <a:endParaRPr lang="en-US" sz="3200" dirty="0">
              <a:solidFill>
                <a:srgbClr val="F7941D"/>
              </a:solidFill>
            </a:endParaRPr>
          </a:p>
        </p:txBody>
      </p:sp>
    </p:spTree>
    <p:extLst>
      <p:ext uri="{BB962C8B-B14F-4D97-AF65-F5344CB8AC3E}">
        <p14:creationId xmlns:p14="http://schemas.microsoft.com/office/powerpoint/2010/main" xmlns="" val="2263201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 y="-491690"/>
            <a:ext cx="13411200" cy="7349690"/>
          </a:xfrm>
          <a:prstGeom prst="rect">
            <a:avLst/>
          </a:prstGeom>
        </p:spPr>
      </p:pic>
    </p:spTree>
    <p:extLst>
      <p:ext uri="{BB962C8B-B14F-4D97-AF65-F5344CB8AC3E}">
        <p14:creationId xmlns:p14="http://schemas.microsoft.com/office/powerpoint/2010/main" xmlns="" val="18323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p:val>
                                            <p:fltVal val="0"/>
                                          </p:val>
                                        </p:tav>
                                        <p:tav tm="100000">
                                          <p:val>
                                            <p:strVal val="#ppt_w"/>
                                          </p:val>
                                        </p:tav>
                                      </p:tavLst>
                                    </p:anim>
                                    <p:anim calcmode="lin" valueType="num">
                                      <p:cBhvr>
                                        <p:cTn id="8" dur="50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0"/>
                            </p:stCondLst>
                            <p:childTnLst>
                              <p:par>
                                <p:cTn id="10" presetID="2" presetClass="exit" presetSubtype="4" fill="hold" nodeType="after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574BD-6E60-4A3B-83D6-192E8DA14EB3}"/>
              </a:ext>
            </a:extLst>
          </p:cNvPr>
          <p:cNvSpPr>
            <a:spLocks noGrp="1"/>
          </p:cNvSpPr>
          <p:nvPr>
            <p:ph type="title"/>
          </p:nvPr>
        </p:nvSpPr>
        <p:spPr>
          <a:xfrm>
            <a:off x="19050" y="39688"/>
            <a:ext cx="12155488" cy="1151411"/>
          </a:xfrm>
        </p:spPr>
        <p:txBody>
          <a:bodyPr/>
          <a:lstStyle/>
          <a:p>
            <a:pPr algn="ctr"/>
            <a:r>
              <a:rPr lang="en-US" sz="5400" dirty="0"/>
              <a:t> </a:t>
            </a:r>
            <a:r>
              <a:rPr lang="en-US" sz="5400" b="1" dirty="0"/>
              <a:t>introduction</a:t>
            </a:r>
            <a:endParaRPr lang="en-US" sz="5400" dirty="0"/>
          </a:p>
        </p:txBody>
      </p:sp>
      <p:sp>
        <p:nvSpPr>
          <p:cNvPr id="3" name="Content Placeholder 2">
            <a:extLst>
              <a:ext uri="{FF2B5EF4-FFF2-40B4-BE49-F238E27FC236}">
                <a16:creationId xmlns:a16="http://schemas.microsoft.com/office/drawing/2014/main" xmlns="" id="{076708DF-4970-4393-B943-361C3ED1E3C1}"/>
              </a:ext>
            </a:extLst>
          </p:cNvPr>
          <p:cNvSpPr>
            <a:spLocks noGrp="1"/>
          </p:cNvSpPr>
          <p:nvPr>
            <p:ph idx="1"/>
          </p:nvPr>
        </p:nvSpPr>
        <p:spPr>
          <a:xfrm>
            <a:off x="129563" y="1182534"/>
            <a:ext cx="11975125" cy="5650066"/>
          </a:xfrm>
        </p:spPr>
        <p:txBody>
          <a:bodyPr vert="horz" lIns="91440" tIns="45720" rIns="91440" bIns="45720" rtlCol="0" anchor="ctr">
            <a:noAutofit/>
          </a:bodyPr>
          <a:lstStyle/>
          <a:p>
            <a:pPr marL="0" indent="0">
              <a:buNone/>
            </a:pPr>
            <a:r>
              <a:rPr lang="en-US" sz="3200" dirty="0"/>
              <a:t>Multimedia is any combination of text, graphic art, sound, animation and video delivered to the user by means of a computer other electronic media. An effective multimedia presentation not only presents information in a dazzling  manner, but also more effective in holding attention and interest of the viewer and it improves information retention. This makes multimedia a very effective communication tool in variety of areas such as, in business as a presentation and sale tool, in home for entertainment and games, in education for teaching and training, in public for information and advertisement, etc.</a:t>
            </a:r>
          </a:p>
        </p:txBody>
      </p:sp>
    </p:spTree>
    <p:extLst>
      <p:ext uri="{BB962C8B-B14F-4D97-AF65-F5344CB8AC3E}">
        <p14:creationId xmlns:p14="http://schemas.microsoft.com/office/powerpoint/2010/main" xmlns="" val="183515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400" y="-1923062"/>
            <a:ext cx="17983200" cy="11168662"/>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p:txBody>
          <a:bodyPr>
            <a:normAutofit/>
          </a:bodyPr>
          <a:lstStyle/>
          <a:p>
            <a:pPr algn="ctr"/>
            <a:r>
              <a:rPr lang="en-US" sz="6000" dirty="0" smtClean="0">
                <a:solidFill>
                  <a:schemeClr val="bg1"/>
                </a:solidFill>
                <a:latin typeface="Adobe Fan Heiti Std B" panose="020B0700000000000000" pitchFamily="34" charset="-128"/>
                <a:ea typeface="Adobe Fan Heiti Std B" panose="020B0700000000000000" pitchFamily="34" charset="-128"/>
              </a:rPr>
              <a:t>PHOTOSHOP</a:t>
            </a:r>
            <a:endParaRPr lang="en-US" sz="6000" dirty="0">
              <a:solidFill>
                <a:schemeClr val="bg1"/>
              </a:solidFill>
              <a:latin typeface="Adobe Fan Heiti Std B" panose="020B0700000000000000" pitchFamily="34" charset="-128"/>
              <a:ea typeface="Adobe Fan Heiti Std B" panose="020B0700000000000000" pitchFamily="34" charset="-128"/>
            </a:endParaRPr>
          </a:p>
        </p:txBody>
      </p:sp>
      <p:sp>
        <p:nvSpPr>
          <p:cNvPr id="3" name="Content Placeholder 2"/>
          <p:cNvSpPr>
            <a:spLocks noGrp="1"/>
          </p:cNvSpPr>
          <p:nvPr>
            <p:ph idx="1"/>
          </p:nvPr>
        </p:nvSpPr>
        <p:spPr>
          <a:xfrm>
            <a:off x="711200" y="1825624"/>
            <a:ext cx="10642600" cy="4575175"/>
          </a:xfrm>
        </p:spPr>
        <p:txBody>
          <a:bodyPr>
            <a:normAutofit/>
          </a:bodyPr>
          <a:lstStyle/>
          <a:p>
            <a:r>
              <a:rPr lang="en-US" sz="3200" dirty="0" smtClean="0">
                <a:solidFill>
                  <a:schemeClr val="bg1"/>
                </a:solidFill>
              </a:rPr>
              <a:t>As a picture is better than a thousand words then imagine what would a perfect picture would do.</a:t>
            </a:r>
          </a:p>
          <a:p>
            <a:r>
              <a:rPr lang="en-US" sz="3200" dirty="0" smtClean="0">
                <a:solidFill>
                  <a:schemeClr val="bg1"/>
                </a:solidFill>
              </a:rPr>
              <a:t>To achieve this perfection Photoshop which is an industrial standard software developed by Adobe systems is used.</a:t>
            </a:r>
          </a:p>
          <a:p>
            <a:r>
              <a:rPr lang="en-US" sz="3200" dirty="0" smtClean="0">
                <a:solidFill>
                  <a:schemeClr val="bg1"/>
                </a:solidFill>
              </a:rPr>
              <a:t>It is an image editing tool it is used to prepare images for web pages, to correct and retouch photograph</a:t>
            </a:r>
          </a:p>
          <a:p>
            <a:r>
              <a:rPr lang="en-US" sz="3200" dirty="0" smtClean="0">
                <a:solidFill>
                  <a:schemeClr val="bg1"/>
                </a:solidFill>
              </a:rPr>
              <a:t>Having do much competition in the new era Photoshop still stands put as a winner with having some amazing features</a:t>
            </a:r>
          </a:p>
          <a:p>
            <a:pPr marL="0" indent="0">
              <a:buNone/>
            </a:pPr>
            <a:endParaRPr lang="en-US" sz="3200" dirty="0">
              <a:solidFill>
                <a:schemeClr val="bg1"/>
              </a:solidFill>
            </a:endParaRPr>
          </a:p>
        </p:txBody>
      </p:sp>
    </p:spTree>
    <p:extLst>
      <p:ext uri="{BB962C8B-B14F-4D97-AF65-F5344CB8AC3E}">
        <p14:creationId xmlns:p14="http://schemas.microsoft.com/office/powerpoint/2010/main" xmlns="" val="2038802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solidFill>
                  <a:schemeClr val="bg1"/>
                </a:solidFill>
              </a:rPr>
              <a:t>THE  TOOLBOX</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All the tools are for :- </a:t>
            </a:r>
          </a:p>
          <a:p>
            <a:r>
              <a:rPr lang="en-US" dirty="0" smtClean="0">
                <a:solidFill>
                  <a:schemeClr val="bg1"/>
                </a:solidFill>
              </a:rPr>
              <a:t>Selecting </a:t>
            </a:r>
          </a:p>
          <a:p>
            <a:r>
              <a:rPr lang="en-US" dirty="0" smtClean="0">
                <a:solidFill>
                  <a:schemeClr val="bg1"/>
                </a:solidFill>
              </a:rPr>
              <a:t>Painting </a:t>
            </a:r>
          </a:p>
          <a:p>
            <a:r>
              <a:rPr lang="en-US" dirty="0" smtClean="0">
                <a:solidFill>
                  <a:schemeClr val="bg1"/>
                </a:solidFill>
              </a:rPr>
              <a:t>Drawing </a:t>
            </a:r>
          </a:p>
          <a:p>
            <a:r>
              <a:rPr lang="en-US" dirty="0" smtClean="0">
                <a:solidFill>
                  <a:schemeClr val="bg1"/>
                </a:solidFill>
              </a:rPr>
              <a:t>Editing </a:t>
            </a:r>
          </a:p>
          <a:p>
            <a:r>
              <a:rPr lang="en-US" dirty="0" smtClean="0">
                <a:solidFill>
                  <a:schemeClr val="bg1"/>
                </a:solidFill>
              </a:rPr>
              <a:t>Viewing images </a:t>
            </a:r>
          </a:p>
          <a:p>
            <a:r>
              <a:rPr lang="en-US" dirty="0" smtClean="0">
                <a:solidFill>
                  <a:schemeClr val="bg1"/>
                </a:solidFill>
              </a:rPr>
              <a:t>Cropping</a:t>
            </a:r>
          </a:p>
          <a:p>
            <a:r>
              <a:rPr lang="en-US" dirty="0" smtClean="0">
                <a:solidFill>
                  <a:schemeClr val="bg1"/>
                </a:solidFill>
              </a:rPr>
              <a:t>Adding effects</a:t>
            </a:r>
            <a:endParaRPr lang="en-US" dirty="0">
              <a:solidFill>
                <a:schemeClr val="bg1"/>
              </a:solidFill>
            </a:endParaRPr>
          </a:p>
        </p:txBody>
      </p:sp>
    </p:spTree>
    <p:extLst>
      <p:ext uri="{BB962C8B-B14F-4D97-AF65-F5344CB8AC3E}">
        <p14:creationId xmlns:p14="http://schemas.microsoft.com/office/powerpoint/2010/main" xmlns="" val="4225118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0" y="32266"/>
            <a:ext cx="12192000" cy="6858000"/>
          </a:xfrm>
          <a:prstGeom prst="rect">
            <a:avLst/>
          </a:prstGeom>
          <a:solidFill>
            <a:srgbClr val="5353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364331" y="-794"/>
            <a:ext cx="1215614" cy="6858000"/>
          </a:xfrm>
        </p:spPr>
      </p:pic>
      <p:sp>
        <p:nvSpPr>
          <p:cNvPr id="36" name="Right Arrow 35"/>
          <p:cNvSpPr/>
          <p:nvPr/>
        </p:nvSpPr>
        <p:spPr>
          <a:xfrm>
            <a:off x="6379883" y="345924"/>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408827" y="885901"/>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6514504" y="3217503"/>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6458955" y="2673785"/>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6494386" y="3667164"/>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6458955" y="4614069"/>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6096000" y="5457371"/>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6430905" y="1757589"/>
            <a:ext cx="2863924" cy="163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rot="10800000" flipV="1">
            <a:off x="2565848" y="365125"/>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10800000" flipV="1">
            <a:off x="2585966" y="2787060"/>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0800000" flipV="1">
            <a:off x="2565847" y="1867694"/>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flipV="1">
            <a:off x="2569066" y="1286872"/>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rot="10800000" flipV="1">
            <a:off x="2510043" y="820114"/>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flipV="1">
            <a:off x="2860126" y="5045899"/>
            <a:ext cx="2910093" cy="18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45143" y="365124"/>
            <a:ext cx="2420704" cy="461665"/>
          </a:xfrm>
          <a:prstGeom prst="rect">
            <a:avLst/>
          </a:prstGeom>
          <a:noFill/>
        </p:spPr>
        <p:txBody>
          <a:bodyPr wrap="square" rtlCol="0">
            <a:spAutoFit/>
          </a:bodyPr>
          <a:lstStyle/>
          <a:p>
            <a:r>
              <a:rPr lang="en-US" sz="2400" dirty="0">
                <a:solidFill>
                  <a:schemeClr val="bg1"/>
                </a:solidFill>
              </a:rPr>
              <a:t>Selection</a:t>
            </a:r>
            <a:r>
              <a:rPr lang="en-US" dirty="0" smtClean="0">
                <a:solidFill>
                  <a:schemeClr val="bg1"/>
                </a:solidFill>
              </a:rPr>
              <a:t> </a:t>
            </a:r>
            <a:r>
              <a:rPr lang="en-US" sz="2400" dirty="0">
                <a:solidFill>
                  <a:schemeClr val="bg1"/>
                </a:solidFill>
              </a:rPr>
              <a:t>Tool</a:t>
            </a:r>
          </a:p>
        </p:txBody>
      </p:sp>
      <p:sp>
        <p:nvSpPr>
          <p:cNvPr id="54" name="TextBox 53"/>
          <p:cNvSpPr txBox="1"/>
          <p:nvPr/>
        </p:nvSpPr>
        <p:spPr>
          <a:xfrm>
            <a:off x="145143" y="1774614"/>
            <a:ext cx="2672262" cy="461665"/>
          </a:xfrm>
          <a:prstGeom prst="rect">
            <a:avLst/>
          </a:prstGeom>
          <a:noFill/>
        </p:spPr>
        <p:txBody>
          <a:bodyPr wrap="square" rtlCol="0">
            <a:spAutoFit/>
          </a:bodyPr>
          <a:lstStyle/>
          <a:p>
            <a:r>
              <a:rPr lang="en-US" sz="2400" dirty="0">
                <a:solidFill>
                  <a:schemeClr val="bg1"/>
                </a:solidFill>
              </a:rPr>
              <a:t>Healing</a:t>
            </a:r>
            <a:r>
              <a:rPr lang="en-US" dirty="0" smtClean="0">
                <a:solidFill>
                  <a:schemeClr val="bg1"/>
                </a:solidFill>
              </a:rPr>
              <a:t> </a:t>
            </a:r>
            <a:r>
              <a:rPr lang="en-US" sz="2400" dirty="0">
                <a:solidFill>
                  <a:schemeClr val="bg1"/>
                </a:solidFill>
              </a:rPr>
              <a:t>Brush</a:t>
            </a:r>
            <a:r>
              <a:rPr lang="en-US" dirty="0" smtClean="0">
                <a:solidFill>
                  <a:schemeClr val="bg1"/>
                </a:solidFill>
              </a:rPr>
              <a:t> </a:t>
            </a:r>
            <a:r>
              <a:rPr lang="en-US" sz="2400" dirty="0">
                <a:solidFill>
                  <a:schemeClr val="bg1"/>
                </a:solidFill>
              </a:rPr>
              <a:t>Tool</a:t>
            </a:r>
          </a:p>
        </p:txBody>
      </p:sp>
      <p:sp>
        <p:nvSpPr>
          <p:cNvPr id="56" name="TextBox 55"/>
          <p:cNvSpPr txBox="1"/>
          <p:nvPr/>
        </p:nvSpPr>
        <p:spPr>
          <a:xfrm>
            <a:off x="311000" y="754702"/>
            <a:ext cx="2420704" cy="461665"/>
          </a:xfrm>
          <a:prstGeom prst="rect">
            <a:avLst/>
          </a:prstGeom>
          <a:noFill/>
        </p:spPr>
        <p:txBody>
          <a:bodyPr wrap="square" rtlCol="0">
            <a:spAutoFit/>
          </a:bodyPr>
          <a:lstStyle/>
          <a:p>
            <a:r>
              <a:rPr lang="en-US" sz="2400" dirty="0">
                <a:solidFill>
                  <a:schemeClr val="bg1"/>
                </a:solidFill>
              </a:rPr>
              <a:t>Lasso</a:t>
            </a:r>
            <a:r>
              <a:rPr lang="en-US" dirty="0" smtClean="0">
                <a:solidFill>
                  <a:schemeClr val="bg1"/>
                </a:solidFill>
              </a:rPr>
              <a:t> </a:t>
            </a:r>
            <a:r>
              <a:rPr lang="en-US" sz="2400" dirty="0">
                <a:solidFill>
                  <a:schemeClr val="bg1"/>
                </a:solidFill>
              </a:rPr>
              <a:t>Tool</a:t>
            </a:r>
          </a:p>
        </p:txBody>
      </p:sp>
      <p:sp>
        <p:nvSpPr>
          <p:cNvPr id="57" name="TextBox 56"/>
          <p:cNvSpPr txBox="1"/>
          <p:nvPr/>
        </p:nvSpPr>
        <p:spPr>
          <a:xfrm>
            <a:off x="334033" y="2643320"/>
            <a:ext cx="2420704" cy="461665"/>
          </a:xfrm>
          <a:prstGeom prst="rect">
            <a:avLst/>
          </a:prstGeom>
          <a:noFill/>
        </p:spPr>
        <p:txBody>
          <a:bodyPr wrap="square" rtlCol="0">
            <a:spAutoFit/>
          </a:bodyPr>
          <a:lstStyle/>
          <a:p>
            <a:r>
              <a:rPr lang="en-US" sz="2400" dirty="0">
                <a:solidFill>
                  <a:schemeClr val="bg1"/>
                </a:solidFill>
              </a:rPr>
              <a:t>Eraser</a:t>
            </a:r>
            <a:r>
              <a:rPr lang="en-US" dirty="0" smtClean="0">
                <a:solidFill>
                  <a:schemeClr val="bg1"/>
                </a:solidFill>
              </a:rPr>
              <a:t> </a:t>
            </a:r>
            <a:r>
              <a:rPr lang="en-US" sz="2400" dirty="0">
                <a:solidFill>
                  <a:schemeClr val="bg1"/>
                </a:solidFill>
              </a:rPr>
              <a:t>Tool</a:t>
            </a:r>
          </a:p>
        </p:txBody>
      </p:sp>
      <p:sp>
        <p:nvSpPr>
          <p:cNvPr id="58" name="TextBox 57"/>
          <p:cNvSpPr txBox="1"/>
          <p:nvPr/>
        </p:nvSpPr>
        <p:spPr>
          <a:xfrm>
            <a:off x="242987" y="4946852"/>
            <a:ext cx="2420704" cy="461665"/>
          </a:xfrm>
          <a:prstGeom prst="rect">
            <a:avLst/>
          </a:prstGeom>
          <a:noFill/>
        </p:spPr>
        <p:txBody>
          <a:bodyPr wrap="square" rtlCol="0">
            <a:spAutoFit/>
          </a:bodyPr>
          <a:lstStyle/>
          <a:p>
            <a:r>
              <a:rPr lang="en-US" sz="2400" dirty="0">
                <a:solidFill>
                  <a:schemeClr val="bg1"/>
                </a:solidFill>
              </a:rPr>
              <a:t>Foreground</a:t>
            </a:r>
            <a:r>
              <a:rPr lang="en-US" dirty="0" smtClean="0">
                <a:solidFill>
                  <a:schemeClr val="bg1"/>
                </a:solidFill>
              </a:rPr>
              <a:t> </a:t>
            </a:r>
            <a:r>
              <a:rPr lang="en-US" sz="2400" dirty="0">
                <a:solidFill>
                  <a:schemeClr val="bg1"/>
                </a:solidFill>
              </a:rPr>
              <a:t>color</a:t>
            </a:r>
          </a:p>
        </p:txBody>
      </p:sp>
      <p:sp>
        <p:nvSpPr>
          <p:cNvPr id="59" name="TextBox 58"/>
          <p:cNvSpPr txBox="1"/>
          <p:nvPr/>
        </p:nvSpPr>
        <p:spPr>
          <a:xfrm>
            <a:off x="9382728" y="3619961"/>
            <a:ext cx="2420704" cy="461665"/>
          </a:xfrm>
          <a:prstGeom prst="rect">
            <a:avLst/>
          </a:prstGeom>
          <a:noFill/>
        </p:spPr>
        <p:txBody>
          <a:bodyPr wrap="square" rtlCol="0">
            <a:spAutoFit/>
          </a:bodyPr>
          <a:lstStyle/>
          <a:p>
            <a:r>
              <a:rPr lang="en-US" sz="2400" dirty="0">
                <a:solidFill>
                  <a:schemeClr val="bg1"/>
                </a:solidFill>
              </a:rPr>
              <a:t>Text</a:t>
            </a:r>
            <a:r>
              <a:rPr lang="en-US" dirty="0" smtClean="0">
                <a:solidFill>
                  <a:schemeClr val="bg1"/>
                </a:solidFill>
              </a:rPr>
              <a:t> </a:t>
            </a:r>
            <a:r>
              <a:rPr lang="en-US" sz="2400" dirty="0">
                <a:solidFill>
                  <a:schemeClr val="bg1"/>
                </a:solidFill>
              </a:rPr>
              <a:t>Tool</a:t>
            </a:r>
          </a:p>
        </p:txBody>
      </p:sp>
      <p:sp>
        <p:nvSpPr>
          <p:cNvPr id="60" name="TextBox 59"/>
          <p:cNvSpPr txBox="1"/>
          <p:nvPr/>
        </p:nvSpPr>
        <p:spPr>
          <a:xfrm>
            <a:off x="9207151" y="4556803"/>
            <a:ext cx="2420704" cy="461665"/>
          </a:xfrm>
          <a:prstGeom prst="rect">
            <a:avLst/>
          </a:prstGeom>
          <a:noFill/>
        </p:spPr>
        <p:txBody>
          <a:bodyPr wrap="square" rtlCol="0">
            <a:spAutoFit/>
          </a:bodyPr>
          <a:lstStyle/>
          <a:p>
            <a:r>
              <a:rPr lang="en-US" sz="2400" dirty="0">
                <a:solidFill>
                  <a:schemeClr val="bg1"/>
                </a:solidFill>
              </a:rPr>
              <a:t>Zoom</a:t>
            </a:r>
            <a:r>
              <a:rPr lang="en-US" dirty="0" smtClean="0">
                <a:solidFill>
                  <a:schemeClr val="bg1"/>
                </a:solidFill>
              </a:rPr>
              <a:t> </a:t>
            </a:r>
            <a:r>
              <a:rPr lang="en-US" sz="2400" dirty="0">
                <a:solidFill>
                  <a:schemeClr val="bg1"/>
                </a:solidFill>
              </a:rPr>
              <a:t>Tool</a:t>
            </a:r>
          </a:p>
        </p:txBody>
      </p:sp>
      <p:sp>
        <p:nvSpPr>
          <p:cNvPr id="61" name="TextBox 60"/>
          <p:cNvSpPr txBox="1"/>
          <p:nvPr/>
        </p:nvSpPr>
        <p:spPr>
          <a:xfrm>
            <a:off x="9294829" y="3129580"/>
            <a:ext cx="2420704" cy="461665"/>
          </a:xfrm>
          <a:prstGeom prst="rect">
            <a:avLst/>
          </a:prstGeom>
          <a:noFill/>
        </p:spPr>
        <p:txBody>
          <a:bodyPr wrap="square" rtlCol="0">
            <a:spAutoFit/>
          </a:bodyPr>
          <a:lstStyle/>
          <a:p>
            <a:r>
              <a:rPr lang="en-US" sz="2400" dirty="0">
                <a:solidFill>
                  <a:schemeClr val="bg1"/>
                </a:solidFill>
              </a:rPr>
              <a:t>Blur</a:t>
            </a:r>
            <a:r>
              <a:rPr lang="en-US" dirty="0" smtClean="0">
                <a:solidFill>
                  <a:schemeClr val="bg1"/>
                </a:solidFill>
              </a:rPr>
              <a:t>  </a:t>
            </a:r>
            <a:r>
              <a:rPr lang="en-US" sz="2400" dirty="0">
                <a:solidFill>
                  <a:schemeClr val="bg1"/>
                </a:solidFill>
              </a:rPr>
              <a:t>Tool</a:t>
            </a:r>
          </a:p>
        </p:txBody>
      </p:sp>
      <p:sp>
        <p:nvSpPr>
          <p:cNvPr id="62" name="TextBox 61"/>
          <p:cNvSpPr txBox="1"/>
          <p:nvPr/>
        </p:nvSpPr>
        <p:spPr>
          <a:xfrm>
            <a:off x="9272751" y="2670956"/>
            <a:ext cx="2420704" cy="461665"/>
          </a:xfrm>
          <a:prstGeom prst="rect">
            <a:avLst/>
          </a:prstGeom>
          <a:noFill/>
        </p:spPr>
        <p:txBody>
          <a:bodyPr wrap="square" rtlCol="0">
            <a:spAutoFit/>
          </a:bodyPr>
          <a:lstStyle/>
          <a:p>
            <a:r>
              <a:rPr lang="en-US" sz="2400" dirty="0">
                <a:solidFill>
                  <a:schemeClr val="bg1"/>
                </a:solidFill>
              </a:rPr>
              <a:t>Gradient</a:t>
            </a:r>
            <a:r>
              <a:rPr lang="en-US" dirty="0" smtClean="0">
                <a:solidFill>
                  <a:schemeClr val="bg1"/>
                </a:solidFill>
              </a:rPr>
              <a:t> </a:t>
            </a:r>
            <a:r>
              <a:rPr lang="en-US" sz="2400" dirty="0">
                <a:solidFill>
                  <a:schemeClr val="bg1"/>
                </a:solidFill>
              </a:rPr>
              <a:t>Tool</a:t>
            </a:r>
          </a:p>
        </p:txBody>
      </p:sp>
      <p:sp>
        <p:nvSpPr>
          <p:cNvPr id="63" name="TextBox 62"/>
          <p:cNvSpPr txBox="1"/>
          <p:nvPr/>
        </p:nvSpPr>
        <p:spPr>
          <a:xfrm>
            <a:off x="8959924" y="5403084"/>
            <a:ext cx="2420704" cy="738664"/>
          </a:xfrm>
          <a:prstGeom prst="rect">
            <a:avLst/>
          </a:prstGeom>
          <a:noFill/>
        </p:spPr>
        <p:txBody>
          <a:bodyPr wrap="square" rtlCol="0">
            <a:spAutoFit/>
          </a:bodyPr>
          <a:lstStyle/>
          <a:p>
            <a:r>
              <a:rPr lang="en-US" sz="2400" dirty="0">
                <a:solidFill>
                  <a:schemeClr val="bg1"/>
                </a:solidFill>
              </a:rPr>
              <a:t>Background</a:t>
            </a:r>
            <a:r>
              <a:rPr lang="en-US" dirty="0" smtClean="0">
                <a:solidFill>
                  <a:schemeClr val="bg1"/>
                </a:solidFill>
              </a:rPr>
              <a:t> </a:t>
            </a:r>
            <a:r>
              <a:rPr lang="en-US" sz="2400" dirty="0">
                <a:solidFill>
                  <a:schemeClr val="bg1"/>
                </a:solidFill>
              </a:rPr>
              <a:t>color</a:t>
            </a:r>
          </a:p>
          <a:p>
            <a:endParaRPr lang="en-US" dirty="0">
              <a:solidFill>
                <a:schemeClr val="bg1"/>
              </a:solidFill>
            </a:endParaRPr>
          </a:p>
        </p:txBody>
      </p:sp>
      <p:sp>
        <p:nvSpPr>
          <p:cNvPr id="64" name="TextBox 63"/>
          <p:cNvSpPr txBox="1"/>
          <p:nvPr/>
        </p:nvSpPr>
        <p:spPr>
          <a:xfrm>
            <a:off x="302529" y="1204785"/>
            <a:ext cx="2420704" cy="461665"/>
          </a:xfrm>
          <a:prstGeom prst="rect">
            <a:avLst/>
          </a:prstGeom>
          <a:noFill/>
        </p:spPr>
        <p:txBody>
          <a:bodyPr wrap="square" rtlCol="0">
            <a:spAutoFit/>
          </a:bodyPr>
          <a:lstStyle/>
          <a:p>
            <a:r>
              <a:rPr lang="en-US" sz="2400" dirty="0">
                <a:solidFill>
                  <a:schemeClr val="bg1"/>
                </a:solidFill>
              </a:rPr>
              <a:t>Crop</a:t>
            </a:r>
            <a:r>
              <a:rPr lang="en-US" dirty="0" smtClean="0">
                <a:solidFill>
                  <a:schemeClr val="bg1"/>
                </a:solidFill>
              </a:rPr>
              <a:t> </a:t>
            </a:r>
            <a:r>
              <a:rPr lang="en-US" sz="2400" dirty="0">
                <a:solidFill>
                  <a:schemeClr val="bg1"/>
                </a:solidFill>
              </a:rPr>
              <a:t>Tool</a:t>
            </a:r>
          </a:p>
        </p:txBody>
      </p:sp>
      <p:sp>
        <p:nvSpPr>
          <p:cNvPr id="65" name="TextBox 64"/>
          <p:cNvSpPr txBox="1"/>
          <p:nvPr/>
        </p:nvSpPr>
        <p:spPr>
          <a:xfrm>
            <a:off x="9207151" y="1654679"/>
            <a:ext cx="2420704" cy="461665"/>
          </a:xfrm>
          <a:prstGeom prst="rect">
            <a:avLst/>
          </a:prstGeom>
          <a:noFill/>
        </p:spPr>
        <p:txBody>
          <a:bodyPr wrap="square" rtlCol="0">
            <a:spAutoFit/>
          </a:bodyPr>
          <a:lstStyle/>
          <a:p>
            <a:r>
              <a:rPr lang="en-US" sz="2400" dirty="0">
                <a:solidFill>
                  <a:schemeClr val="bg1"/>
                </a:solidFill>
              </a:rPr>
              <a:t>Brush</a:t>
            </a:r>
            <a:r>
              <a:rPr lang="en-US" dirty="0" smtClean="0">
                <a:solidFill>
                  <a:schemeClr val="bg1"/>
                </a:solidFill>
              </a:rPr>
              <a:t> </a:t>
            </a:r>
            <a:r>
              <a:rPr lang="en-US" sz="2400" dirty="0">
                <a:solidFill>
                  <a:schemeClr val="bg1"/>
                </a:solidFill>
              </a:rPr>
              <a:t>Tool</a:t>
            </a:r>
          </a:p>
        </p:txBody>
      </p:sp>
      <p:sp>
        <p:nvSpPr>
          <p:cNvPr id="66" name="TextBox 65"/>
          <p:cNvSpPr txBox="1"/>
          <p:nvPr/>
        </p:nvSpPr>
        <p:spPr>
          <a:xfrm>
            <a:off x="9308120" y="796604"/>
            <a:ext cx="2420704" cy="461665"/>
          </a:xfrm>
          <a:prstGeom prst="rect">
            <a:avLst/>
          </a:prstGeom>
          <a:noFill/>
        </p:spPr>
        <p:txBody>
          <a:bodyPr wrap="square" rtlCol="0">
            <a:spAutoFit/>
          </a:bodyPr>
          <a:lstStyle/>
          <a:p>
            <a:r>
              <a:rPr lang="en-US" sz="2400" dirty="0">
                <a:solidFill>
                  <a:schemeClr val="bg1"/>
                </a:solidFill>
              </a:rPr>
              <a:t>Magic</a:t>
            </a:r>
            <a:r>
              <a:rPr lang="en-US" dirty="0" smtClean="0">
                <a:solidFill>
                  <a:schemeClr val="bg1"/>
                </a:solidFill>
              </a:rPr>
              <a:t> </a:t>
            </a:r>
            <a:r>
              <a:rPr lang="en-US" sz="2400" dirty="0">
                <a:solidFill>
                  <a:schemeClr val="bg1"/>
                </a:solidFill>
              </a:rPr>
              <a:t>Wand</a:t>
            </a:r>
            <a:r>
              <a:rPr lang="en-US" dirty="0" smtClean="0">
                <a:solidFill>
                  <a:schemeClr val="bg1"/>
                </a:solidFill>
              </a:rPr>
              <a:t> </a:t>
            </a:r>
            <a:r>
              <a:rPr lang="en-US" sz="2400" dirty="0">
                <a:solidFill>
                  <a:schemeClr val="bg1"/>
                </a:solidFill>
              </a:rPr>
              <a:t>Tool</a:t>
            </a:r>
          </a:p>
        </p:txBody>
      </p:sp>
      <p:sp>
        <p:nvSpPr>
          <p:cNvPr id="67" name="TextBox 66"/>
          <p:cNvSpPr txBox="1"/>
          <p:nvPr/>
        </p:nvSpPr>
        <p:spPr>
          <a:xfrm>
            <a:off x="9272751" y="232892"/>
            <a:ext cx="2420704" cy="461665"/>
          </a:xfrm>
          <a:prstGeom prst="rect">
            <a:avLst/>
          </a:prstGeom>
          <a:noFill/>
        </p:spPr>
        <p:txBody>
          <a:bodyPr wrap="square" rtlCol="0">
            <a:spAutoFit/>
          </a:bodyPr>
          <a:lstStyle/>
          <a:p>
            <a:r>
              <a:rPr lang="en-US" sz="2400" dirty="0" smtClean="0">
                <a:solidFill>
                  <a:schemeClr val="bg1"/>
                </a:solidFill>
              </a:rPr>
              <a:t>Move Tool</a:t>
            </a:r>
            <a:endParaRPr lang="en-US" sz="2400" dirty="0">
              <a:solidFill>
                <a:schemeClr val="bg1"/>
              </a:solidFill>
            </a:endParaRPr>
          </a:p>
        </p:txBody>
      </p:sp>
    </p:spTree>
    <p:extLst>
      <p:ext uri="{BB962C8B-B14F-4D97-AF65-F5344CB8AC3E}">
        <p14:creationId xmlns:p14="http://schemas.microsoft.com/office/powerpoint/2010/main" xmlns="" val="324842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50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150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150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150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150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150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4266"/>
            <a:ext cx="12235140" cy="6882266"/>
          </a:xfrm>
          <a:prstGeom prst="rect">
            <a:avLst/>
          </a:prstGeom>
        </p:spPr>
      </p:pic>
      <p:sp>
        <p:nvSpPr>
          <p:cNvPr id="2" name="Title 1"/>
          <p:cNvSpPr>
            <a:spLocks noGrp="1"/>
          </p:cNvSpPr>
          <p:nvPr>
            <p:ph type="title"/>
          </p:nvPr>
        </p:nvSpPr>
        <p:spPr>
          <a:xfrm>
            <a:off x="0" y="0"/>
            <a:ext cx="10515600" cy="1325563"/>
          </a:xfrm>
        </p:spPr>
        <p:txBody>
          <a:bodyPr>
            <a:normAutofit/>
          </a:bodyPr>
          <a:lstStyle/>
          <a:p>
            <a:pPr algn="ctr"/>
            <a:r>
              <a:rPr lang="en-US" sz="6000" dirty="0" smtClean="0">
                <a:solidFill>
                  <a:schemeClr val="bg1"/>
                </a:solidFill>
              </a:rPr>
              <a:t>COLOR MODES</a:t>
            </a:r>
            <a:endParaRPr lang="en-US" sz="6000" dirty="0">
              <a:solidFill>
                <a:schemeClr val="bg1"/>
              </a:solidFill>
            </a:endParaRPr>
          </a:p>
        </p:txBody>
      </p:sp>
      <p:sp>
        <p:nvSpPr>
          <p:cNvPr id="3" name="Content Placeholder 2"/>
          <p:cNvSpPr>
            <a:spLocks noGrp="1"/>
          </p:cNvSpPr>
          <p:nvPr>
            <p:ph idx="1"/>
          </p:nvPr>
        </p:nvSpPr>
        <p:spPr>
          <a:xfrm>
            <a:off x="1047521" y="1775505"/>
            <a:ext cx="10515600" cy="4351338"/>
          </a:xfrm>
        </p:spPr>
        <p:txBody>
          <a:bodyPr>
            <a:normAutofit/>
          </a:bodyPr>
          <a:lstStyle/>
          <a:p>
            <a:r>
              <a:rPr lang="en-US" sz="3600" dirty="0" smtClean="0">
                <a:solidFill>
                  <a:schemeClr val="bg1"/>
                </a:solidFill>
              </a:rPr>
              <a:t>Determines color model as per user requirement</a:t>
            </a:r>
          </a:p>
          <a:p>
            <a:r>
              <a:rPr lang="en-US" sz="3600" dirty="0" smtClean="0">
                <a:solidFill>
                  <a:schemeClr val="bg1"/>
                </a:solidFill>
              </a:rPr>
              <a:t>HSB(Hue , Saturation, Brightness)</a:t>
            </a:r>
          </a:p>
          <a:p>
            <a:r>
              <a:rPr lang="en-US" sz="3600" dirty="0" smtClean="0">
                <a:solidFill>
                  <a:schemeClr val="bg1"/>
                </a:solidFill>
              </a:rPr>
              <a:t>RGB(</a:t>
            </a:r>
            <a:r>
              <a:rPr lang="en-US" sz="3600" dirty="0" smtClean="0">
                <a:solidFill>
                  <a:srgbClr val="FF0000"/>
                </a:solidFill>
              </a:rPr>
              <a:t>Red</a:t>
            </a:r>
            <a:r>
              <a:rPr lang="en-US" sz="3600" dirty="0" smtClean="0">
                <a:solidFill>
                  <a:schemeClr val="bg1"/>
                </a:solidFill>
              </a:rPr>
              <a:t>, </a:t>
            </a:r>
            <a:r>
              <a:rPr lang="en-US" sz="3600" dirty="0" smtClean="0">
                <a:solidFill>
                  <a:srgbClr val="00B050"/>
                </a:solidFill>
              </a:rPr>
              <a:t>Green</a:t>
            </a:r>
            <a:r>
              <a:rPr lang="en-US" sz="3600" dirty="0" smtClean="0">
                <a:solidFill>
                  <a:schemeClr val="bg1"/>
                </a:solidFill>
              </a:rPr>
              <a:t>, </a:t>
            </a:r>
            <a:r>
              <a:rPr lang="en-US" sz="3600" dirty="0" smtClean="0">
                <a:solidFill>
                  <a:schemeClr val="accent5"/>
                </a:solidFill>
              </a:rPr>
              <a:t>Blue</a:t>
            </a:r>
            <a:r>
              <a:rPr lang="en-US" sz="3600" dirty="0" smtClean="0">
                <a:solidFill>
                  <a:schemeClr val="bg1"/>
                </a:solidFill>
              </a:rPr>
              <a:t>)</a:t>
            </a:r>
          </a:p>
          <a:p>
            <a:r>
              <a:rPr lang="en-US" sz="3600" dirty="0" smtClean="0">
                <a:solidFill>
                  <a:schemeClr val="bg1"/>
                </a:solidFill>
              </a:rPr>
              <a:t>CMYK(</a:t>
            </a:r>
            <a:r>
              <a:rPr lang="en-US" sz="3600" dirty="0" smtClean="0">
                <a:solidFill>
                  <a:srgbClr val="0070C0"/>
                </a:solidFill>
              </a:rPr>
              <a:t>Cyan</a:t>
            </a:r>
            <a:r>
              <a:rPr lang="en-US" sz="3600" dirty="0" smtClean="0">
                <a:solidFill>
                  <a:schemeClr val="bg1"/>
                </a:solidFill>
              </a:rPr>
              <a:t> , </a:t>
            </a:r>
            <a:r>
              <a:rPr lang="en-US" sz="3600" dirty="0" smtClean="0">
                <a:solidFill>
                  <a:srgbClr val="FF66CC"/>
                </a:solidFill>
              </a:rPr>
              <a:t>Magenta</a:t>
            </a:r>
            <a:r>
              <a:rPr lang="en-US" sz="3600" dirty="0" smtClean="0">
                <a:solidFill>
                  <a:schemeClr val="bg1"/>
                </a:solidFill>
              </a:rPr>
              <a:t>, </a:t>
            </a:r>
            <a:r>
              <a:rPr lang="en-US" sz="3600" dirty="0" smtClean="0">
                <a:solidFill>
                  <a:srgbClr val="FFFF00"/>
                </a:solidFill>
              </a:rPr>
              <a:t>Yellow</a:t>
            </a:r>
            <a:r>
              <a:rPr lang="en-US" sz="3600" dirty="0" smtClean="0">
                <a:solidFill>
                  <a:schemeClr val="bg1"/>
                </a:solidFill>
              </a:rPr>
              <a:t>, </a:t>
            </a:r>
            <a:r>
              <a:rPr lang="en-US" sz="3600" dirty="0" smtClean="0">
                <a:solidFill>
                  <a:srgbClr val="000000"/>
                </a:solidFill>
              </a:rPr>
              <a:t>Black</a:t>
            </a:r>
            <a:r>
              <a:rPr lang="en-US" sz="3600" dirty="0" smtClean="0">
                <a:solidFill>
                  <a:schemeClr val="bg1"/>
                </a:solidFill>
              </a:rPr>
              <a:t>)</a:t>
            </a:r>
          </a:p>
          <a:p>
            <a:endParaRPr lang="en-US" sz="3600" dirty="0" smtClean="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xmlns="" val="11143241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
            <a:ext cx="7723991" cy="6918613"/>
          </a:xfrm>
          <a:prstGeom prst="rect">
            <a:avLst/>
          </a:prstGeom>
        </p:spPr>
      </p:pic>
      <p:sp>
        <p:nvSpPr>
          <p:cNvPr id="8" name="TextBox 7"/>
          <p:cNvSpPr txBox="1"/>
          <p:nvPr/>
        </p:nvSpPr>
        <p:spPr>
          <a:xfrm>
            <a:off x="153255" y="963952"/>
            <a:ext cx="6197600"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Opens</a:t>
            </a:r>
            <a:r>
              <a:rPr lang="en-US" sz="2400" dirty="0" smtClean="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when</a:t>
            </a:r>
            <a:r>
              <a:rPr lang="en-US" sz="2400" dirty="0" smtClean="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foreground</a:t>
            </a:r>
            <a:r>
              <a:rPr lang="en-US" sz="2400" dirty="0" smtClean="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color</a:t>
            </a:r>
            <a:r>
              <a:rPr lang="en-US" sz="2400" dirty="0" smtClean="0">
                <a:solidFill>
                  <a:schemeClr val="bg1"/>
                </a:solidFill>
              </a:rPr>
              <a:t> </a:t>
            </a:r>
            <a:r>
              <a:rPr lang="en-US" sz="2400"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is</a:t>
            </a:r>
            <a:r>
              <a:rPr lang="en-US" sz="2400" dirty="0" smtClean="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clicked two times</a:t>
            </a:r>
          </a:p>
          <a:p>
            <a:pPr marL="285750" indent="-28575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Colors can be </a:t>
            </a:r>
            <a:r>
              <a:rPr lang="en-US" sz="2800" b="1" dirty="0" err="1">
                <a:solidFill>
                  <a:schemeClr val="bg1"/>
                </a:solidFill>
                <a:latin typeface="Times New Roman" panose="02020603050405020304" pitchFamily="18" charset="0"/>
                <a:cs typeface="Times New Roman" panose="02020603050405020304" pitchFamily="18" charset="0"/>
              </a:rPr>
              <a:t>choosaed</a:t>
            </a:r>
            <a:r>
              <a:rPr lang="en-US" sz="2800" b="1" dirty="0">
                <a:solidFill>
                  <a:schemeClr val="bg1"/>
                </a:solidFill>
                <a:latin typeface="Times New Roman" panose="02020603050405020304" pitchFamily="18" charset="0"/>
                <a:cs typeface="Times New Roman" panose="02020603050405020304" pitchFamily="18" charset="0"/>
              </a:rPr>
              <a:t> by using different color modes like RGB ,HSB</a:t>
            </a:r>
          </a:p>
          <a:p>
            <a:pPr marL="285750" indent="-28575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Used to define color in the </a:t>
            </a:r>
            <a:r>
              <a:rPr lang="en-US" sz="2400" dirty="0" smtClean="0">
                <a:solidFill>
                  <a:schemeClr val="bg1"/>
                </a:solidFill>
              </a:rPr>
              <a:t>color palette</a:t>
            </a:r>
            <a:endParaRPr lang="en-US" sz="2400" dirty="0">
              <a:solidFill>
                <a:schemeClr val="bg1"/>
              </a:solidFill>
            </a:endParaRPr>
          </a:p>
        </p:txBody>
      </p:sp>
      <p:sp>
        <p:nvSpPr>
          <p:cNvPr id="2" name="Title 1"/>
          <p:cNvSpPr>
            <a:spLocks noGrp="1"/>
          </p:cNvSpPr>
          <p:nvPr>
            <p:ph type="title"/>
          </p:nvPr>
        </p:nvSpPr>
        <p:spPr>
          <a:xfrm>
            <a:off x="153255" y="-60614"/>
            <a:ext cx="10515600" cy="1325563"/>
          </a:xfrm>
        </p:spPr>
        <p:txBody>
          <a:bodyPr>
            <a:normAutofit/>
          </a:bodyPr>
          <a:lstStyle/>
          <a:p>
            <a:r>
              <a:rPr lang="en-US" sz="2800" b="1" dirty="0">
                <a:latin typeface="Times New Roman" panose="02020603050405020304" pitchFamily="18" charset="0"/>
                <a:ea typeface="+mn-ea"/>
                <a:cs typeface="Times New Roman" panose="02020603050405020304" pitchFamily="18" charset="0"/>
              </a:rPr>
              <a:t>COLOR PICKER TOOL</a:t>
            </a:r>
          </a:p>
        </p:txBody>
      </p:sp>
      <p:sp>
        <p:nvSpPr>
          <p:cNvPr id="7" name="Rectangle 6"/>
          <p:cNvSpPr/>
          <p:nvPr/>
        </p:nvSpPr>
        <p:spPr>
          <a:xfrm>
            <a:off x="7373257" y="-1"/>
            <a:ext cx="4818743"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350855" y="457199"/>
            <a:ext cx="5788254" cy="5943600"/>
          </a:xfrm>
        </p:spPr>
      </p:pic>
      <p:sp>
        <p:nvSpPr>
          <p:cNvPr id="3" name="Round Single Corner Rectangle 2"/>
          <p:cNvSpPr/>
          <p:nvPr/>
        </p:nvSpPr>
        <p:spPr>
          <a:xfrm>
            <a:off x="9632096" y="3162557"/>
            <a:ext cx="511778" cy="1317736"/>
          </a:xfrm>
          <a:prstGeom prst="round1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a:off x="9632096" y="4490184"/>
            <a:ext cx="511778" cy="1344559"/>
          </a:xfrm>
          <a:prstGeom prst="round1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ingle Corner Rectangle 9"/>
          <p:cNvSpPr/>
          <p:nvPr/>
        </p:nvSpPr>
        <p:spPr>
          <a:xfrm>
            <a:off x="10910964" y="4490184"/>
            <a:ext cx="427617" cy="1688279"/>
          </a:xfrm>
          <a:prstGeom prst="round1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01202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6" name="Minus 5"/>
          <p:cNvSpPr/>
          <p:nvPr/>
        </p:nvSpPr>
        <p:spPr>
          <a:xfrm>
            <a:off x="2612570" y="4804229"/>
            <a:ext cx="1843315" cy="17417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6"/>
          <p:cNvSpPr/>
          <p:nvPr/>
        </p:nvSpPr>
        <p:spPr>
          <a:xfrm>
            <a:off x="4898568" y="4804229"/>
            <a:ext cx="2663373" cy="24674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220687" y="2002971"/>
            <a:ext cx="2975428" cy="3236686"/>
          </a:xfrm>
          <a:prstGeom prst="roundRect">
            <a:avLst/>
          </a:prstGeom>
          <a:noFill/>
          <a:ln w="76200">
            <a:solidFill>
              <a:srgbClr val="D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65943" y="1132114"/>
            <a:ext cx="7344228" cy="584775"/>
          </a:xfrm>
          <a:prstGeom prst="rect">
            <a:avLst/>
          </a:prstGeom>
          <a:noFill/>
        </p:spPr>
        <p:txBody>
          <a:bodyPr wrap="square" rtlCol="0">
            <a:spAutoFit/>
          </a:bodyPr>
          <a:lstStyle/>
          <a:p>
            <a:pPr algn="ctr"/>
            <a:r>
              <a:rPr lang="en-US" sz="3200" dirty="0">
                <a:solidFill>
                  <a:schemeClr val="bg1"/>
                </a:solidFill>
                <a:latin typeface="Adobe Gothic Std B" panose="020B0800000000000000" pitchFamily="34" charset="-128"/>
                <a:ea typeface="Adobe Gothic Std B" panose="020B0800000000000000" pitchFamily="34" charset="-128"/>
              </a:rPr>
              <a:t>USING CHANNELS</a:t>
            </a:r>
          </a:p>
        </p:txBody>
      </p:sp>
    </p:spTree>
    <p:extLst>
      <p:ext uri="{BB962C8B-B14F-4D97-AF65-F5344CB8AC3E}">
        <p14:creationId xmlns:p14="http://schemas.microsoft.com/office/powerpoint/2010/main" xmlns="" val="2608651627"/>
      </p:ext>
    </p:extLst>
  </p:cSld>
  <p:clrMapOvr>
    <a:masterClrMapping/>
  </p:clrMapOvr>
  <mc:AlternateContent xmlns:mc="http://schemas.openxmlformats.org/markup-compatibility/2006">
    <mc:Choice xmlns:p14="http://schemas.microsoft.com/office/powerpoint/2010/main" xmlns=""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4" presetClass="emph" presetSubtype="0" fill="hold" grpId="0" nodeType="clickEffect">
                                  <p:stCondLst>
                                    <p:cond delay="0"/>
                                  </p:stCondLst>
                                  <p:iterate type="lt">
                                    <p:tmPct val="10000"/>
                                  </p:iterate>
                                  <p:childTnLst>
                                    <p:animMotion origin="layout" path="M 0.0 0.0 L 0.0 -0.07213" pathEditMode="relative" ptsTypes="">
                                      <p:cBhvr>
                                        <p:cTn id="16" dur="250" accel="50000" decel="50000" autoRev="1" fill="hold">
                                          <p:stCondLst>
                                            <p:cond delay="0"/>
                                          </p:stCondLst>
                                        </p:cTn>
                                        <p:tgtEl>
                                          <p:spTgt spid="10"/>
                                        </p:tgtEl>
                                        <p:attrNameLst>
                                          <p:attrName>ppt_x</p:attrName>
                                          <p:attrName>ppt_y</p:attrName>
                                        </p:attrNameLst>
                                      </p:cBhvr>
                                    </p:animMotion>
                                    <p:animRot by="1500000">
                                      <p:cBhvr>
                                        <p:cTn id="17" dur="125" fill="hold">
                                          <p:stCondLst>
                                            <p:cond delay="0"/>
                                          </p:stCondLst>
                                        </p:cTn>
                                        <p:tgtEl>
                                          <p:spTgt spid="10"/>
                                        </p:tgtEl>
                                        <p:attrNameLst>
                                          <p:attrName>r</p:attrName>
                                        </p:attrNameLst>
                                      </p:cBhvr>
                                    </p:animRot>
                                    <p:animRot by="-1500000">
                                      <p:cBhvr>
                                        <p:cTn id="18" dur="125" fill="hold">
                                          <p:stCondLst>
                                            <p:cond delay="125"/>
                                          </p:stCondLst>
                                        </p:cTn>
                                        <p:tgtEl>
                                          <p:spTgt spid="10"/>
                                        </p:tgtEl>
                                        <p:attrNameLst>
                                          <p:attrName>r</p:attrName>
                                        </p:attrNameLst>
                                      </p:cBhvr>
                                    </p:animRot>
                                    <p:animRot by="-1500000">
                                      <p:cBhvr>
                                        <p:cTn id="19" dur="125" fill="hold">
                                          <p:stCondLst>
                                            <p:cond delay="250"/>
                                          </p:stCondLst>
                                        </p:cTn>
                                        <p:tgtEl>
                                          <p:spTgt spid="10"/>
                                        </p:tgtEl>
                                        <p:attrNameLst>
                                          <p:attrName>r</p:attrName>
                                        </p:attrNameLst>
                                      </p:cBhvr>
                                    </p:animRot>
                                    <p:animRot by="1500000">
                                      <p:cBhvr>
                                        <p:cTn id="20"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Down Arrow 4"/>
          <p:cNvSpPr/>
          <p:nvPr/>
        </p:nvSpPr>
        <p:spPr>
          <a:xfrm rot="5400000">
            <a:off x="9331833" y="3927741"/>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65943" y="1132114"/>
            <a:ext cx="7344228" cy="461665"/>
          </a:xfrm>
          <a:prstGeom prst="rect">
            <a:avLst/>
          </a:prstGeom>
          <a:noFill/>
        </p:spPr>
        <p:txBody>
          <a:bodyPr wrap="square" rtlCol="0">
            <a:spAutoFit/>
          </a:bodyPr>
          <a:lstStyle/>
          <a:p>
            <a:pPr algn="ctr"/>
            <a:r>
              <a:rPr lang="en-US" sz="2400" dirty="0" smtClean="0">
                <a:solidFill>
                  <a:schemeClr val="bg1"/>
                </a:solidFill>
                <a:latin typeface="+mj-lt"/>
              </a:rPr>
              <a:t>HERE WHITE COLOR  INDICATES  THE RED COLOR </a:t>
            </a:r>
            <a:endParaRPr lang="en-US" sz="2400" dirty="0">
              <a:solidFill>
                <a:schemeClr val="bg1"/>
              </a:solidFill>
              <a:latin typeface="+mj-lt"/>
            </a:endParaRPr>
          </a:p>
        </p:txBody>
      </p:sp>
      <p:sp>
        <p:nvSpPr>
          <p:cNvPr id="8" name="Rounded Rectangle 7"/>
          <p:cNvSpPr/>
          <p:nvPr/>
        </p:nvSpPr>
        <p:spPr>
          <a:xfrm>
            <a:off x="2220687" y="2002971"/>
            <a:ext cx="2975428" cy="3236686"/>
          </a:xfrm>
          <a:prstGeom prst="roundRect">
            <a:avLst/>
          </a:prstGeom>
          <a:noFill/>
          <a:ln w="76200">
            <a:solidFill>
              <a:srgbClr val="D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88973769"/>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298"/>
            <a:ext cx="12192000" cy="6874298"/>
          </a:xfrm>
          <a:prstGeom prst="rect">
            <a:avLst/>
          </a:prstGeom>
        </p:spPr>
      </p:pic>
      <p:sp>
        <p:nvSpPr>
          <p:cNvPr id="6" name="Down Arrow 5"/>
          <p:cNvSpPr/>
          <p:nvPr/>
        </p:nvSpPr>
        <p:spPr>
          <a:xfrm rot="5400000">
            <a:off x="9331833" y="4116427"/>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65943" y="1132114"/>
            <a:ext cx="7344228" cy="461665"/>
          </a:xfrm>
          <a:prstGeom prst="rect">
            <a:avLst/>
          </a:prstGeom>
          <a:noFill/>
        </p:spPr>
        <p:txBody>
          <a:bodyPr wrap="square" rtlCol="0">
            <a:spAutoFit/>
          </a:bodyPr>
          <a:lstStyle/>
          <a:p>
            <a:pPr algn="ctr"/>
            <a:r>
              <a:rPr lang="en-US" sz="2400" dirty="0" smtClean="0">
                <a:solidFill>
                  <a:schemeClr val="bg1"/>
                </a:solidFill>
                <a:latin typeface="+mj-lt"/>
              </a:rPr>
              <a:t>HERE WHITE COLOR  INDICATES  THE GREEN COLOR </a:t>
            </a:r>
            <a:endParaRPr lang="en-US" sz="2400" dirty="0">
              <a:solidFill>
                <a:schemeClr val="bg1"/>
              </a:solidFill>
              <a:latin typeface="+mj-lt"/>
            </a:endParaRPr>
          </a:p>
        </p:txBody>
      </p:sp>
      <p:sp>
        <p:nvSpPr>
          <p:cNvPr id="8" name="Rounded Rectangle 7"/>
          <p:cNvSpPr/>
          <p:nvPr/>
        </p:nvSpPr>
        <p:spPr>
          <a:xfrm>
            <a:off x="2220687" y="2002971"/>
            <a:ext cx="2975428" cy="3236686"/>
          </a:xfrm>
          <a:prstGeom prst="roundRect">
            <a:avLst/>
          </a:prstGeom>
          <a:noFill/>
          <a:ln w="76200">
            <a:solidFill>
              <a:srgbClr val="D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231352037"/>
      </p:ext>
    </p:extLst>
  </p:cSld>
  <p:clrMapOvr>
    <a:masterClrMapping/>
  </p:clrMapOvr>
  <mc:AlternateContent xmlns:mc="http://schemas.openxmlformats.org/markup-compatibility/2006">
    <mc:Choice xmlns:p14="http://schemas.microsoft.com/office/powerpoint/2010/main" xmlns=""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47921"/>
          </a:xfrm>
          <a:prstGeom prst="rect">
            <a:avLst/>
          </a:prstGeom>
        </p:spPr>
      </p:pic>
      <p:sp>
        <p:nvSpPr>
          <p:cNvPr id="5" name="Down Arrow 4"/>
          <p:cNvSpPr/>
          <p:nvPr/>
        </p:nvSpPr>
        <p:spPr>
          <a:xfrm rot="5400000">
            <a:off x="9331833" y="4348655"/>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65943" y="1132114"/>
            <a:ext cx="7344228" cy="461665"/>
          </a:xfrm>
          <a:prstGeom prst="rect">
            <a:avLst/>
          </a:prstGeom>
          <a:noFill/>
        </p:spPr>
        <p:txBody>
          <a:bodyPr wrap="square" rtlCol="0">
            <a:spAutoFit/>
          </a:bodyPr>
          <a:lstStyle/>
          <a:p>
            <a:pPr algn="ctr"/>
            <a:r>
              <a:rPr lang="en-US" sz="2400" dirty="0" smtClean="0">
                <a:solidFill>
                  <a:schemeClr val="bg1"/>
                </a:solidFill>
                <a:latin typeface="+mj-lt"/>
              </a:rPr>
              <a:t>HERE WHITE COLOR  INDICATES  THE BLUE COLOR </a:t>
            </a:r>
            <a:endParaRPr lang="en-US" sz="2400" dirty="0">
              <a:solidFill>
                <a:schemeClr val="bg1"/>
              </a:solidFill>
              <a:latin typeface="+mj-lt"/>
            </a:endParaRPr>
          </a:p>
        </p:txBody>
      </p:sp>
      <p:sp>
        <p:nvSpPr>
          <p:cNvPr id="7" name="Rounded Rectangle 6"/>
          <p:cNvSpPr/>
          <p:nvPr/>
        </p:nvSpPr>
        <p:spPr>
          <a:xfrm>
            <a:off x="2220687" y="2002971"/>
            <a:ext cx="2975428" cy="3236686"/>
          </a:xfrm>
          <a:prstGeom prst="roundRect">
            <a:avLst/>
          </a:prstGeom>
          <a:noFill/>
          <a:ln w="76200">
            <a:solidFill>
              <a:srgbClr val="DF2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5192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7895771"/>
          </a:xfrm>
          <a:prstGeom prst="rect">
            <a:avLst/>
          </a:prstGeom>
        </p:spPr>
      </p:pic>
      <p:sp>
        <p:nvSpPr>
          <p:cNvPr id="5" name="Rectangle 4"/>
          <p:cNvSpPr/>
          <p:nvPr/>
        </p:nvSpPr>
        <p:spPr>
          <a:xfrm>
            <a:off x="580572" y="1690688"/>
            <a:ext cx="8955314" cy="537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bg1"/>
                  </a:solidFill>
                </a:ln>
                <a:solidFill>
                  <a:schemeClr val="tx1">
                    <a:lumMod val="95000"/>
                    <a:lumOff val="5000"/>
                  </a:schemeClr>
                </a:solidFill>
              </a:rPr>
              <a:t>THIS IS HOW PHOTOSHOP  WORKSPACE LOOKS LIKE</a:t>
            </a:r>
            <a:endParaRPr lang="en-US" dirty="0">
              <a:ln>
                <a:solidFill>
                  <a:schemeClr val="bg1"/>
                </a:solidFill>
              </a:ln>
              <a:solidFill>
                <a:schemeClr val="tx1">
                  <a:lumMod val="95000"/>
                  <a:lumOff val="5000"/>
                </a:schemeClr>
              </a:solidFill>
            </a:endParaRPr>
          </a:p>
        </p:txBody>
      </p:sp>
      <p:cxnSp>
        <p:nvCxnSpPr>
          <p:cNvPr id="8" name="Elbow Connector 7"/>
          <p:cNvCxnSpPr/>
          <p:nvPr/>
        </p:nvCxnSpPr>
        <p:spPr>
          <a:xfrm>
            <a:off x="7747906" y="729800"/>
            <a:ext cx="4091215" cy="1326014"/>
          </a:xfrm>
          <a:prstGeom prst="bentConnector3">
            <a:avLst/>
          </a:prstGeom>
          <a:ln w="76200"/>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628820" y="749598"/>
            <a:ext cx="4238172" cy="1200329"/>
          </a:xfrm>
          <a:prstGeom prst="rect">
            <a:avLst/>
          </a:prstGeom>
          <a:noFill/>
        </p:spPr>
        <p:txBody>
          <a:bodyPr wrap="square" rtlCol="0">
            <a:spAutoFit/>
          </a:bodyPr>
          <a:lstStyle/>
          <a:p>
            <a:r>
              <a:rPr lang="en-US" dirty="0" smtClean="0">
                <a:solidFill>
                  <a:schemeClr val="bg1"/>
                </a:solidFill>
              </a:rPr>
              <a:t>SWATCHES PALETTE</a:t>
            </a:r>
          </a:p>
          <a:p>
            <a:r>
              <a:rPr lang="en-US" dirty="0" smtClean="0">
                <a:solidFill>
                  <a:schemeClr val="bg1"/>
                </a:solidFill>
              </a:rPr>
              <a:t>LIKE BOX OF COLOURS</a:t>
            </a:r>
          </a:p>
          <a:p>
            <a:r>
              <a:rPr lang="en-US" dirty="0" smtClean="0">
                <a:solidFill>
                  <a:schemeClr val="bg1"/>
                </a:solidFill>
              </a:rPr>
              <a:t>SIMPLY CLICK FOR  FOREGROUND COLOUR</a:t>
            </a:r>
          </a:p>
          <a:p>
            <a:r>
              <a:rPr lang="en-US" dirty="0" smtClean="0">
                <a:solidFill>
                  <a:schemeClr val="bg1"/>
                </a:solidFill>
              </a:rPr>
              <a:t>CTRL+CLICK FOR BG COLOR </a:t>
            </a:r>
            <a:endParaRPr lang="en-US" dirty="0">
              <a:solidFill>
                <a:schemeClr val="bg1"/>
              </a:solidFill>
            </a:endParaRPr>
          </a:p>
        </p:txBody>
      </p:sp>
      <p:sp>
        <p:nvSpPr>
          <p:cNvPr id="11" name="L-Shape 10"/>
          <p:cNvSpPr/>
          <p:nvPr/>
        </p:nvSpPr>
        <p:spPr>
          <a:xfrm flipH="1">
            <a:off x="-2" y="609601"/>
            <a:ext cx="580573" cy="645976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29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29318-2F1E-4AE4-9DFB-3C24603FA5DC}"/>
              </a:ext>
            </a:extLst>
          </p:cNvPr>
          <p:cNvSpPr>
            <a:spLocks noGrp="1"/>
          </p:cNvSpPr>
          <p:nvPr>
            <p:ph type="title"/>
          </p:nvPr>
        </p:nvSpPr>
        <p:spPr>
          <a:xfrm>
            <a:off x="685801" y="0"/>
            <a:ext cx="10131425" cy="1456267"/>
          </a:xfrm>
        </p:spPr>
        <p:txBody>
          <a:bodyPr>
            <a:normAutofit/>
          </a:bodyPr>
          <a:lstStyle/>
          <a:p>
            <a:pPr algn="ctr"/>
            <a:r>
              <a:rPr lang="en-US" sz="6600" dirty="0"/>
              <a:t>Hardware and software</a:t>
            </a:r>
            <a:endParaRPr lang="en-US" dirty="0"/>
          </a:p>
        </p:txBody>
      </p:sp>
      <p:sp>
        <p:nvSpPr>
          <p:cNvPr id="3" name="Content Placeholder 2">
            <a:extLst>
              <a:ext uri="{FF2B5EF4-FFF2-40B4-BE49-F238E27FC236}">
                <a16:creationId xmlns:a16="http://schemas.microsoft.com/office/drawing/2014/main" xmlns="" id="{8D504D70-029F-43F2-BD98-CACB4638078C}"/>
              </a:ext>
            </a:extLst>
          </p:cNvPr>
          <p:cNvSpPr>
            <a:spLocks noGrp="1"/>
          </p:cNvSpPr>
          <p:nvPr>
            <p:ph idx="1"/>
          </p:nvPr>
        </p:nvSpPr>
        <p:spPr>
          <a:xfrm>
            <a:off x="28569" y="1194921"/>
            <a:ext cx="12109509" cy="5664200"/>
          </a:xfrm>
        </p:spPr>
        <p:txBody>
          <a:bodyPr vert="horz" lIns="91440" tIns="45720" rIns="91440" bIns="45720" rtlCol="0" anchor="ctr">
            <a:noAutofit/>
          </a:bodyPr>
          <a:lstStyle/>
          <a:p>
            <a:pPr marL="0" indent="0">
              <a:buNone/>
            </a:pPr>
            <a:r>
              <a:rPr lang="en-US" sz="2400" dirty="0"/>
              <a:t>As multimedia computer systems handle digitized audio and video, they need to be powerful systems and will commonly be using a fast processor. A multimedia computer system will consist of following components:</a:t>
            </a:r>
          </a:p>
          <a:p>
            <a:r>
              <a:rPr lang="en-US" sz="2400" dirty="0"/>
              <a:t>Powerful high speed central processor with clock speed of over 200 Mhz.</a:t>
            </a:r>
          </a:p>
          <a:p>
            <a:pPr>
              <a:buClr>
                <a:srgbClr val="FFFFFF"/>
              </a:buClr>
            </a:pPr>
            <a:r>
              <a:rPr lang="en-US" sz="2400" dirty="0"/>
              <a:t>Random access memory 32 Mbytes or more </a:t>
            </a:r>
          </a:p>
          <a:p>
            <a:pPr>
              <a:buClr>
                <a:srgbClr val="FFFFFF"/>
              </a:buClr>
            </a:pPr>
            <a:r>
              <a:rPr lang="en-US" sz="2400" dirty="0"/>
              <a:t>Hard disk drive 2Gbytes or more.</a:t>
            </a:r>
          </a:p>
          <a:p>
            <a:pPr>
              <a:buClr>
                <a:srgbClr val="FFFFFF"/>
              </a:buClr>
            </a:pPr>
            <a:r>
              <a:rPr lang="en-US" sz="2400" dirty="0"/>
              <a:t>Input through floppy disk drive or CD-ROM.</a:t>
            </a:r>
          </a:p>
          <a:p>
            <a:pPr>
              <a:buClr>
                <a:srgbClr val="FFFFFF"/>
              </a:buClr>
            </a:pPr>
            <a:r>
              <a:rPr lang="en-US" sz="2400" dirty="0"/>
              <a:t>Display of visual output on SVGA/XSVGA quality monitors, minimum a 14" color monitor with 256 colors at 640*480 resolution.</a:t>
            </a:r>
          </a:p>
          <a:p>
            <a:pPr>
              <a:buClr>
                <a:srgbClr val="FFFFFF"/>
              </a:buClr>
            </a:pPr>
            <a:r>
              <a:rPr lang="en-US" sz="2400" dirty="0"/>
              <a:t>Graphics accelerator card to enhance the imaging capacity of the computer. </a:t>
            </a:r>
          </a:p>
          <a:p>
            <a:pPr>
              <a:buClr>
                <a:srgbClr val="FFFFFF"/>
              </a:buClr>
            </a:pPr>
            <a:r>
              <a:rPr lang="en-US" sz="2400" dirty="0"/>
              <a:t>Audio input and output devices, e.g. microphones and loudspeakers with appropriate sound card.</a:t>
            </a:r>
          </a:p>
        </p:txBody>
      </p:sp>
    </p:spTree>
    <p:extLst>
      <p:ext uri="{BB962C8B-B14F-4D97-AF65-F5344CB8AC3E}">
        <p14:creationId xmlns:p14="http://schemas.microsoft.com/office/powerpoint/2010/main" xmlns="" val="3880504807"/>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solidFill>
                  <a:schemeClr val="bg1"/>
                </a:solidFill>
              </a:rPr>
              <a:t>CREATING LAYERS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Layers are transparent layer sheet which helps in editing the image without disturbing the other.</a:t>
            </a:r>
            <a:endParaRPr lang="en-US" dirty="0">
              <a:solidFill>
                <a:schemeClr val="bg1"/>
              </a:solidFill>
            </a:endParaRPr>
          </a:p>
          <a:p>
            <a:r>
              <a:rPr lang="en-US" dirty="0" smtClean="0">
                <a:solidFill>
                  <a:schemeClr val="bg1"/>
                </a:solidFill>
              </a:rPr>
              <a:t>Layers are used to join images</a:t>
            </a:r>
          </a:p>
          <a:p>
            <a:pPr marL="0" indent="0">
              <a:buNone/>
            </a:pPr>
            <a:r>
              <a:rPr lang="en-US" dirty="0" smtClean="0">
                <a:solidFill>
                  <a:schemeClr val="bg1"/>
                </a:solidFill>
              </a:rPr>
              <a:t> </a:t>
            </a:r>
          </a:p>
        </p:txBody>
      </p:sp>
    </p:spTree>
    <p:extLst>
      <p:ext uri="{BB962C8B-B14F-4D97-AF65-F5344CB8AC3E}">
        <p14:creationId xmlns:p14="http://schemas.microsoft.com/office/powerpoint/2010/main" xmlns="" val="2018957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Down Arrow 4"/>
          <p:cNvSpPr/>
          <p:nvPr/>
        </p:nvSpPr>
        <p:spPr>
          <a:xfrm>
            <a:off x="11538857" y="5384800"/>
            <a:ext cx="203201" cy="12482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81143" y="5665569"/>
            <a:ext cx="2757714" cy="646331"/>
          </a:xfrm>
          <a:prstGeom prst="rect">
            <a:avLst/>
          </a:prstGeom>
          <a:noFill/>
        </p:spPr>
        <p:txBody>
          <a:bodyPr wrap="square" rtlCol="0">
            <a:spAutoFit/>
          </a:bodyPr>
          <a:lstStyle/>
          <a:p>
            <a:r>
              <a:rPr lang="en-US" dirty="0" smtClean="0">
                <a:solidFill>
                  <a:schemeClr val="bg1"/>
                </a:solidFill>
              </a:rPr>
              <a:t>LAYERS CAN BE CREATED BY </a:t>
            </a:r>
          </a:p>
          <a:p>
            <a:r>
              <a:rPr lang="en-US" dirty="0" smtClean="0">
                <a:solidFill>
                  <a:schemeClr val="bg1"/>
                </a:solidFill>
              </a:rPr>
              <a:t>CLICKING THIS BUTTON.</a:t>
            </a:r>
            <a:endParaRPr lang="en-US" dirty="0">
              <a:solidFill>
                <a:schemeClr val="bg1"/>
              </a:solidFill>
            </a:endParaRPr>
          </a:p>
        </p:txBody>
      </p:sp>
      <p:sp>
        <p:nvSpPr>
          <p:cNvPr id="7" name="Down Arrow 6"/>
          <p:cNvSpPr/>
          <p:nvPr/>
        </p:nvSpPr>
        <p:spPr>
          <a:xfrm rot="5400000">
            <a:off x="10551033" y="4043855"/>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31656" y="4550034"/>
            <a:ext cx="5428344" cy="369332"/>
          </a:xfrm>
          <a:prstGeom prst="rect">
            <a:avLst/>
          </a:prstGeom>
          <a:noFill/>
        </p:spPr>
        <p:txBody>
          <a:bodyPr wrap="square" rtlCol="0">
            <a:spAutoFit/>
          </a:bodyPr>
          <a:lstStyle/>
          <a:p>
            <a:r>
              <a:rPr lang="en-US" dirty="0" smtClean="0">
                <a:solidFill>
                  <a:schemeClr val="bg1"/>
                </a:solidFill>
              </a:rPr>
              <a:t>RIGHT CLICK ON IMAGE AND SELECT DUPLICATE LAYER</a:t>
            </a:r>
            <a:endParaRPr lang="en-US" dirty="0">
              <a:solidFill>
                <a:schemeClr val="bg1"/>
              </a:solidFill>
            </a:endParaRPr>
          </a:p>
        </p:txBody>
      </p:sp>
    </p:spTree>
    <p:extLst>
      <p:ext uri="{BB962C8B-B14F-4D97-AF65-F5344CB8AC3E}">
        <p14:creationId xmlns:p14="http://schemas.microsoft.com/office/powerpoint/2010/main" xmlns="" val="34335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68344"/>
          </a:xfrm>
        </p:spPr>
      </p:pic>
      <p:sp>
        <p:nvSpPr>
          <p:cNvPr id="5" name="TextBox 4"/>
          <p:cNvSpPr txBox="1"/>
          <p:nvPr/>
        </p:nvSpPr>
        <p:spPr>
          <a:xfrm>
            <a:off x="4731657" y="1349829"/>
            <a:ext cx="6429829" cy="5632311"/>
          </a:xfrm>
          <a:prstGeom prst="rect">
            <a:avLst/>
          </a:prstGeom>
          <a:noFill/>
        </p:spPr>
        <p:txBody>
          <a:bodyPr wrap="square" rtlCol="0">
            <a:spAutoFit/>
          </a:bodyPr>
          <a:lstStyle/>
          <a:p>
            <a:pPr algn="ctr"/>
            <a:r>
              <a:rPr lang="en-US" sz="3600" dirty="0" smtClean="0">
                <a:solidFill>
                  <a:schemeClr val="bg1"/>
                </a:solidFill>
                <a:latin typeface="Adobe Heiti Std R" panose="020B0400000000000000" pitchFamily="34" charset="-128"/>
                <a:ea typeface="Adobe Heiti Std R" panose="020B0400000000000000" pitchFamily="34" charset="-128"/>
              </a:rPr>
              <a:t>THIS IS A IMAGE IN GIF FORMAT</a:t>
            </a:r>
          </a:p>
          <a:p>
            <a:pPr algn="ctr"/>
            <a:endParaRPr lang="en-US" sz="3600" dirty="0">
              <a:solidFill>
                <a:schemeClr val="bg1"/>
              </a:solidFill>
              <a:latin typeface="Adobe Heiti Std R" panose="020B0400000000000000" pitchFamily="34" charset="-128"/>
              <a:ea typeface="Adobe Heiti Std R" panose="020B0400000000000000" pitchFamily="34" charset="-128"/>
            </a:endParaRPr>
          </a:p>
          <a:p>
            <a:pPr algn="ctr"/>
            <a:endParaRPr lang="en-US" sz="3600" dirty="0" smtClean="0">
              <a:solidFill>
                <a:schemeClr val="bg1"/>
              </a:solidFill>
              <a:latin typeface="Adobe Heiti Std R" panose="020B0400000000000000" pitchFamily="34" charset="-128"/>
              <a:ea typeface="Adobe Heiti Std R" panose="020B0400000000000000" pitchFamily="34" charset="-128"/>
            </a:endParaRPr>
          </a:p>
          <a:p>
            <a:pPr algn="ctr"/>
            <a:endParaRPr lang="en-US" sz="3600" dirty="0">
              <a:solidFill>
                <a:schemeClr val="bg1"/>
              </a:solidFill>
              <a:latin typeface="Adobe Heiti Std R" panose="020B0400000000000000" pitchFamily="34" charset="-128"/>
              <a:ea typeface="Adobe Heiti Std R" panose="020B0400000000000000" pitchFamily="34" charset="-128"/>
            </a:endParaRPr>
          </a:p>
          <a:p>
            <a:pPr algn="ctr"/>
            <a:endParaRPr lang="en-US" sz="3600" dirty="0" smtClean="0">
              <a:solidFill>
                <a:schemeClr val="bg1"/>
              </a:solidFill>
              <a:latin typeface="Adobe Heiti Std R" panose="020B0400000000000000" pitchFamily="34" charset="-128"/>
              <a:ea typeface="Adobe Heiti Std R" panose="020B0400000000000000" pitchFamily="34" charset="-128"/>
            </a:endParaRPr>
          </a:p>
          <a:p>
            <a:pPr algn="ctr"/>
            <a:r>
              <a:rPr lang="en-US" sz="3600" dirty="0" smtClean="0">
                <a:solidFill>
                  <a:schemeClr val="bg1"/>
                </a:solidFill>
                <a:latin typeface="Adobe Heiti Std R" panose="020B0400000000000000" pitchFamily="34" charset="-128"/>
                <a:ea typeface="Adobe Heiti Std R" panose="020B0400000000000000" pitchFamily="34" charset="-128"/>
              </a:rPr>
              <a:t>LETS</a:t>
            </a:r>
          </a:p>
          <a:p>
            <a:pPr algn="ctr"/>
            <a:r>
              <a:rPr lang="en-US" sz="3600" dirty="0" smtClean="0">
                <a:solidFill>
                  <a:schemeClr val="bg1"/>
                </a:solidFill>
                <a:latin typeface="Adobe Heiti Std R" panose="020B0400000000000000" pitchFamily="34" charset="-128"/>
                <a:ea typeface="Adobe Heiti Std R" panose="020B0400000000000000" pitchFamily="34" charset="-128"/>
              </a:rPr>
              <a:t>CHECK IT IN PHOTOSHOP!!</a:t>
            </a:r>
            <a:endParaRPr lang="en-US" sz="3600" dirty="0">
              <a:solidFill>
                <a:schemeClr val="bg1"/>
              </a:solidFill>
              <a:latin typeface="Adobe Heiti Std R" panose="020B0400000000000000" pitchFamily="34" charset="-128"/>
              <a:ea typeface="Adobe Heiti Std R" panose="020B0400000000000000" pitchFamily="34" charset="-128"/>
            </a:endParaRPr>
          </a:p>
          <a:p>
            <a:pPr algn="ctr"/>
            <a:endParaRPr lang="en-US" sz="3600" dirty="0" smtClean="0">
              <a:solidFill>
                <a:schemeClr val="bg1"/>
              </a:solidFill>
              <a:latin typeface="Adobe Heiti Std R" panose="020B0400000000000000" pitchFamily="34" charset="-128"/>
              <a:ea typeface="Adobe Heiti Std R" panose="020B0400000000000000" pitchFamily="34" charset="-128"/>
            </a:endParaRPr>
          </a:p>
          <a:p>
            <a:pPr algn="ctr"/>
            <a:endParaRPr lang="en-US" sz="36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xmlns="" val="1032912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
        <p:nvSpPr>
          <p:cNvPr id="5" name="Down Arrow 4"/>
          <p:cNvSpPr/>
          <p:nvPr/>
        </p:nvSpPr>
        <p:spPr>
          <a:xfrm rot="5400000">
            <a:off x="9375376" y="4348655"/>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92914" y="4689757"/>
            <a:ext cx="4368800" cy="1200329"/>
          </a:xfrm>
          <a:prstGeom prst="rect">
            <a:avLst/>
          </a:prstGeom>
          <a:noFill/>
        </p:spPr>
        <p:txBody>
          <a:bodyPr wrap="square" rtlCol="0">
            <a:spAutoFit/>
          </a:bodyPr>
          <a:lstStyle/>
          <a:p>
            <a:r>
              <a:rPr lang="en-US" dirty="0" smtClean="0">
                <a:solidFill>
                  <a:schemeClr val="bg1"/>
                </a:solidFill>
              </a:rPr>
              <a:t>A TOTAL OF 121 LAYERS WITH EACH </a:t>
            </a:r>
            <a:br>
              <a:rPr lang="en-US" dirty="0" smtClean="0">
                <a:solidFill>
                  <a:schemeClr val="bg1"/>
                </a:solidFill>
              </a:rPr>
            </a:br>
            <a:r>
              <a:rPr lang="en-US" dirty="0" smtClean="0">
                <a:solidFill>
                  <a:schemeClr val="bg1"/>
                </a:solidFill>
              </a:rPr>
              <a:t>LAYER HAVING  SIMILAR IMAGE BUT IN DIFERRENT POSITION.</a:t>
            </a:r>
          </a:p>
          <a:p>
            <a:r>
              <a:rPr lang="en-US" dirty="0" smtClean="0">
                <a:solidFill>
                  <a:schemeClr val="bg1"/>
                </a:solidFill>
              </a:rPr>
              <a:t>THUS SHOWING HIDDEN TRUTH BEHIND GIF</a:t>
            </a:r>
            <a:endParaRPr lang="en-US" dirty="0">
              <a:solidFill>
                <a:schemeClr val="bg1"/>
              </a:solidFill>
            </a:endParaRPr>
          </a:p>
        </p:txBody>
      </p:sp>
    </p:spTree>
    <p:extLst>
      <p:ext uri="{BB962C8B-B14F-4D97-AF65-F5344CB8AC3E}">
        <p14:creationId xmlns:p14="http://schemas.microsoft.com/office/powerpoint/2010/main" xmlns="" val="42906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1600" y="-371475"/>
            <a:ext cx="12192000" cy="7229475"/>
          </a:xfrm>
          <a:prstGeom prst="rect">
            <a:avLst/>
          </a:prstGeom>
        </p:spPr>
      </p:pic>
      <p:sp>
        <p:nvSpPr>
          <p:cNvPr id="6" name="Down Arrow 5"/>
          <p:cNvSpPr/>
          <p:nvPr/>
        </p:nvSpPr>
        <p:spPr>
          <a:xfrm rot="5400000">
            <a:off x="9375376" y="5368073"/>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97274" y="5878745"/>
            <a:ext cx="3903979" cy="646331"/>
          </a:xfrm>
          <a:prstGeom prst="rect">
            <a:avLst/>
          </a:prstGeom>
          <a:noFill/>
        </p:spPr>
        <p:txBody>
          <a:bodyPr wrap="square" rtlCol="0">
            <a:spAutoFit/>
          </a:bodyPr>
          <a:lstStyle/>
          <a:p>
            <a:r>
              <a:rPr lang="en-US" dirty="0" smtClean="0">
                <a:solidFill>
                  <a:schemeClr val="bg1"/>
                </a:solidFill>
              </a:rPr>
              <a:t>THIS EYE ICON IS USED FOR AS A VISIBILITY OPTION </a:t>
            </a:r>
            <a:endParaRPr lang="en-US" dirty="0">
              <a:solidFill>
                <a:schemeClr val="bg1"/>
              </a:solidFill>
            </a:endParaRPr>
          </a:p>
        </p:txBody>
      </p:sp>
      <p:cxnSp>
        <p:nvCxnSpPr>
          <p:cNvPr id="11" name="Elbow Connector 10"/>
          <p:cNvCxnSpPr/>
          <p:nvPr/>
        </p:nvCxnSpPr>
        <p:spPr>
          <a:xfrm>
            <a:off x="9201349" y="4800076"/>
            <a:ext cx="1953588" cy="737170"/>
          </a:xfrm>
          <a:prstGeom prst="bentConnector3">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55400" y="4841780"/>
            <a:ext cx="6023065" cy="646331"/>
          </a:xfrm>
          <a:prstGeom prst="rect">
            <a:avLst/>
          </a:prstGeom>
          <a:noFill/>
        </p:spPr>
        <p:txBody>
          <a:bodyPr wrap="square" rtlCol="0">
            <a:spAutoFit/>
          </a:bodyPr>
          <a:lstStyle/>
          <a:p>
            <a:pPr algn="ctr"/>
            <a:r>
              <a:rPr lang="en-US" dirty="0" smtClean="0">
                <a:solidFill>
                  <a:schemeClr val="bg1"/>
                </a:solidFill>
              </a:rPr>
              <a:t>THREE DUPLICATE LAYERS ARE CREATED AND THEIR POSITION ARE CHANGED USING MOVE TOOL</a:t>
            </a:r>
            <a:endParaRPr lang="en-US" dirty="0">
              <a:solidFill>
                <a:schemeClr val="bg1"/>
              </a:solidFill>
            </a:endParaRPr>
          </a:p>
        </p:txBody>
      </p:sp>
    </p:spTree>
    <p:extLst>
      <p:ext uri="{BB962C8B-B14F-4D97-AF65-F5344CB8AC3E}">
        <p14:creationId xmlns:p14="http://schemas.microsoft.com/office/powerpoint/2010/main" xmlns="" val="1556311263"/>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8"/>
                                        </p:tgtEl>
                                      </p:cBhvr>
                                    </p:animEffect>
                                    <p:anim calcmode="lin" valueType="num">
                                      <p:cBhvr>
                                        <p:cTn id="12" dur="1000"/>
                                        <p:tgtEl>
                                          <p:spTgt spid="8"/>
                                        </p:tgtEl>
                                        <p:attrNameLst>
                                          <p:attrName>ppt_x</p:attrName>
                                        </p:attrNameLst>
                                      </p:cBhvr>
                                      <p:tavLst>
                                        <p:tav tm="0">
                                          <p:val>
                                            <p:strVal val="ppt_x"/>
                                          </p:val>
                                        </p:tav>
                                        <p:tav tm="100000">
                                          <p:val>
                                            <p:strVal val="ppt_x"/>
                                          </p:val>
                                        </p:tav>
                                      </p:tavLst>
                                    </p:anim>
                                    <p:anim calcmode="lin" valueType="num">
                                      <p:cBhvr>
                                        <p:cTn id="13" dur="1000"/>
                                        <p:tgtEl>
                                          <p:spTgt spid="8"/>
                                        </p:tgtEl>
                                        <p:attrNameLst>
                                          <p:attrName>ppt_y</p:attrName>
                                        </p:attrNameLst>
                                      </p:cBhvr>
                                      <p:tavLst>
                                        <p:tav tm="0">
                                          <p:val>
                                            <p:strVal val="ppt_y"/>
                                          </p:val>
                                        </p:tav>
                                        <p:tav tm="100000">
                                          <p:val>
                                            <p:strVal val="ppt_y+.1"/>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7257"/>
            <a:ext cx="12192000" cy="6852255"/>
          </a:xfrm>
          <a:prstGeom prst="rect">
            <a:avLst/>
          </a:prstGeom>
        </p:spPr>
      </p:pic>
      <p:sp>
        <p:nvSpPr>
          <p:cNvPr id="5" name="Down Arrow 4"/>
          <p:cNvSpPr/>
          <p:nvPr/>
        </p:nvSpPr>
        <p:spPr>
          <a:xfrm rot="5400000">
            <a:off x="9264359" y="4339715"/>
            <a:ext cx="239845"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5400000">
            <a:off x="9272360" y="4572499"/>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9272360" y="4798223"/>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flipV="1">
            <a:off x="8955314" y="3426127"/>
            <a:ext cx="2627086" cy="1149322"/>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55657" y="2935368"/>
            <a:ext cx="3381829" cy="646331"/>
          </a:xfrm>
          <a:prstGeom prst="rect">
            <a:avLst/>
          </a:prstGeom>
          <a:noFill/>
        </p:spPr>
        <p:txBody>
          <a:bodyPr wrap="square" rtlCol="0">
            <a:spAutoFit/>
          </a:bodyPr>
          <a:lstStyle/>
          <a:p>
            <a:r>
              <a:rPr lang="en-US" dirty="0" smtClean="0">
                <a:solidFill>
                  <a:schemeClr val="bg1"/>
                </a:solidFill>
              </a:rPr>
              <a:t>SEE AFTER CHANGING OPACITY </a:t>
            </a:r>
          </a:p>
          <a:p>
            <a:r>
              <a:rPr lang="en-US" dirty="0" smtClean="0">
                <a:solidFill>
                  <a:schemeClr val="bg1"/>
                </a:solidFill>
              </a:rPr>
              <a:t>WHAT HAPPENS.</a:t>
            </a:r>
            <a:endParaRPr lang="en-US" dirty="0">
              <a:solidFill>
                <a:schemeClr val="bg1"/>
              </a:solidFill>
            </a:endParaRPr>
          </a:p>
        </p:txBody>
      </p:sp>
      <p:sp>
        <p:nvSpPr>
          <p:cNvPr id="12" name="TextBox 11"/>
          <p:cNvSpPr txBox="1"/>
          <p:nvPr/>
        </p:nvSpPr>
        <p:spPr>
          <a:xfrm>
            <a:off x="7620000" y="4575449"/>
            <a:ext cx="1505236" cy="1200329"/>
          </a:xfrm>
          <a:prstGeom prst="rect">
            <a:avLst/>
          </a:prstGeom>
          <a:noFill/>
        </p:spPr>
        <p:txBody>
          <a:bodyPr wrap="square" rtlCol="0">
            <a:spAutoFit/>
          </a:bodyPr>
          <a:lstStyle/>
          <a:p>
            <a:pPr algn="ctr"/>
            <a:r>
              <a:rPr lang="en-US" dirty="0" smtClean="0">
                <a:solidFill>
                  <a:schemeClr val="bg1"/>
                </a:solidFill>
              </a:rPr>
              <a:t>THEY</a:t>
            </a:r>
          </a:p>
          <a:p>
            <a:pPr algn="ctr"/>
            <a:r>
              <a:rPr lang="en-US" dirty="0" smtClean="0">
                <a:solidFill>
                  <a:schemeClr val="bg1"/>
                </a:solidFill>
              </a:rPr>
              <a:t> ARE</a:t>
            </a:r>
          </a:p>
          <a:p>
            <a:pPr algn="ctr"/>
            <a:r>
              <a:rPr lang="en-US" dirty="0" smtClean="0">
                <a:solidFill>
                  <a:schemeClr val="bg1"/>
                </a:solidFill>
              </a:rPr>
              <a:t> TURNED VISIBLE</a:t>
            </a:r>
            <a:endParaRPr lang="en-US" dirty="0">
              <a:solidFill>
                <a:schemeClr val="bg1"/>
              </a:solidFill>
            </a:endParaRPr>
          </a:p>
        </p:txBody>
      </p:sp>
    </p:spTree>
    <p:extLst>
      <p:ext uri="{BB962C8B-B14F-4D97-AF65-F5344CB8AC3E}">
        <p14:creationId xmlns:p14="http://schemas.microsoft.com/office/powerpoint/2010/main" xmlns="" val="2446062299"/>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1"/>
            <a:ext cx="12192000" cy="6881223"/>
          </a:xfrm>
          <a:prstGeom prst="rect">
            <a:avLst/>
          </a:prstGeom>
        </p:spPr>
      </p:pic>
      <p:sp>
        <p:nvSpPr>
          <p:cNvPr id="5" name="Down Arrow 4"/>
          <p:cNvSpPr/>
          <p:nvPr/>
        </p:nvSpPr>
        <p:spPr>
          <a:xfrm rot="5400000">
            <a:off x="9375376" y="4546396"/>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5400000">
            <a:off x="9375376" y="4759940"/>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9375376" y="4973484"/>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5400000">
            <a:off x="9375376" y="4373021"/>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93796" y="4850620"/>
            <a:ext cx="1505236" cy="1200329"/>
          </a:xfrm>
          <a:prstGeom prst="rect">
            <a:avLst/>
          </a:prstGeom>
          <a:noFill/>
        </p:spPr>
        <p:txBody>
          <a:bodyPr wrap="square" rtlCol="0">
            <a:spAutoFit/>
          </a:bodyPr>
          <a:lstStyle/>
          <a:p>
            <a:pPr algn="ctr"/>
            <a:r>
              <a:rPr lang="en-US" dirty="0" smtClean="0">
                <a:solidFill>
                  <a:schemeClr val="bg1"/>
                </a:solidFill>
              </a:rPr>
              <a:t>WHEN ALL</a:t>
            </a:r>
          </a:p>
          <a:p>
            <a:pPr algn="ctr"/>
            <a:r>
              <a:rPr lang="en-US" dirty="0" smtClean="0">
                <a:solidFill>
                  <a:schemeClr val="bg1"/>
                </a:solidFill>
              </a:rPr>
              <a:t> ARE</a:t>
            </a:r>
          </a:p>
          <a:p>
            <a:pPr algn="ctr"/>
            <a:r>
              <a:rPr lang="en-US" dirty="0" smtClean="0">
                <a:solidFill>
                  <a:schemeClr val="bg1"/>
                </a:solidFill>
              </a:rPr>
              <a:t> TURNED VISIBLE</a:t>
            </a:r>
            <a:endParaRPr lang="en-US" dirty="0">
              <a:solidFill>
                <a:schemeClr val="bg1"/>
              </a:solidFill>
            </a:endParaRPr>
          </a:p>
        </p:txBody>
      </p:sp>
      <p:sp>
        <p:nvSpPr>
          <p:cNvPr id="10" name="TextBox 9"/>
          <p:cNvSpPr txBox="1"/>
          <p:nvPr/>
        </p:nvSpPr>
        <p:spPr>
          <a:xfrm>
            <a:off x="972456" y="1690688"/>
            <a:ext cx="7474857"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CREATING</a:t>
            </a:r>
            <a:r>
              <a:rPr lang="en-US" sz="2800" b="1" dirty="0" smtClean="0">
                <a:latin typeface="Times New Roman" panose="02020603050405020304" pitchFamily="18" charset="0"/>
                <a:cs typeface="Times New Roman" panose="02020603050405020304" pitchFamily="18" charset="0"/>
              </a:rPr>
              <a:t> A MERGED IMAGE EFFECT</a:t>
            </a:r>
          </a:p>
          <a:p>
            <a:pPr algn="ct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68145387"/>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14"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19559" y="89704"/>
            <a:ext cx="10515600" cy="1325563"/>
          </a:xfrm>
        </p:spPr>
        <p:txBody>
          <a:bodyPr>
            <a:normAutofit/>
          </a:bodyPr>
          <a:lstStyle/>
          <a:p>
            <a:r>
              <a:rPr lang="en-US" sz="3600" dirty="0">
                <a:solidFill>
                  <a:schemeClr val="bg1"/>
                </a:solidFill>
                <a:latin typeface="Adobe Heiti Std R" panose="020B0400000000000000" pitchFamily="34" charset="-128"/>
                <a:ea typeface="Adobe Heiti Std R" panose="020B0400000000000000" pitchFamily="34" charset="-128"/>
                <a:cs typeface="+mn-cs"/>
              </a:rPr>
              <a:t>WORKING WITH THE EDGES OF SELECTION</a:t>
            </a:r>
          </a:p>
        </p:txBody>
      </p:sp>
      <p:sp>
        <p:nvSpPr>
          <p:cNvPr id="3" name="Content Placeholder 2"/>
          <p:cNvSpPr>
            <a:spLocks noGrp="1"/>
          </p:cNvSpPr>
          <p:nvPr>
            <p:ph idx="1"/>
          </p:nvPr>
        </p:nvSpPr>
        <p:spPr>
          <a:xfrm>
            <a:off x="298373" y="1415267"/>
            <a:ext cx="10515600" cy="4875364"/>
          </a:xfrm>
        </p:spPr>
        <p:txBody>
          <a:bodyPr>
            <a:normAutofit/>
          </a:bodyPr>
          <a:lstStyle/>
          <a:p>
            <a:pPr marL="0" indent="0">
              <a:buNone/>
            </a:pPr>
            <a:r>
              <a:rPr lang="en-US" sz="3600" dirty="0" smtClean="0">
                <a:solidFill>
                  <a:schemeClr val="bg1"/>
                </a:solidFill>
                <a:latin typeface="Adobe Heiti Std R" panose="020B0400000000000000" pitchFamily="34" charset="-128"/>
                <a:ea typeface="Adobe Heiti Std R" panose="020B0400000000000000" pitchFamily="34" charset="-128"/>
              </a:rPr>
              <a:t>ANTI-ALIASING </a:t>
            </a:r>
          </a:p>
          <a:p>
            <a:r>
              <a:rPr lang="en-US" dirty="0" smtClean="0">
                <a:solidFill>
                  <a:schemeClr val="bg1"/>
                </a:solidFill>
                <a:latin typeface="Adobe Heiti Std R" panose="020B0400000000000000" pitchFamily="34" charset="-128"/>
                <a:ea typeface="Adobe Heiti Std R" panose="020B0400000000000000" pitchFamily="34" charset="-128"/>
              </a:rPr>
              <a:t>It smoothens the jagged or ragged edges.</a:t>
            </a:r>
          </a:p>
          <a:p>
            <a:r>
              <a:rPr lang="en-US" dirty="0" smtClean="0">
                <a:solidFill>
                  <a:schemeClr val="accent4"/>
                </a:solidFill>
                <a:latin typeface="Adobe Heiti Std R" panose="020B0400000000000000" pitchFamily="34" charset="-128"/>
                <a:ea typeface="Adobe Heiti Std R" panose="020B0400000000000000" pitchFamily="34" charset="-128"/>
              </a:rPr>
              <a:t>Basically creates an illusion by covering   the edge pixels.</a:t>
            </a:r>
          </a:p>
          <a:p>
            <a:r>
              <a:rPr lang="en-US" dirty="0" smtClean="0">
                <a:solidFill>
                  <a:schemeClr val="accent4"/>
                </a:solidFill>
                <a:latin typeface="Adobe Heiti Std R" panose="020B0400000000000000" pitchFamily="34" charset="-128"/>
                <a:ea typeface="Adobe Heiti Std R" panose="020B0400000000000000" pitchFamily="34" charset="-128"/>
              </a:rPr>
              <a:t>No Data Of Image Is Lost.</a:t>
            </a:r>
            <a:endParaRPr lang="en-US" dirty="0" smtClean="0">
              <a:solidFill>
                <a:schemeClr val="bg1"/>
              </a:solidFill>
              <a:latin typeface="Adobe Heiti Std R" panose="020B0400000000000000" pitchFamily="34" charset="-128"/>
              <a:ea typeface="Adobe Heiti Std R" panose="020B0400000000000000" pitchFamily="34" charset="-128"/>
            </a:endParaRPr>
          </a:p>
          <a:p>
            <a:pPr marL="0" indent="0">
              <a:buNone/>
            </a:pPr>
            <a:r>
              <a:rPr lang="en-US" sz="3600" dirty="0" smtClean="0">
                <a:solidFill>
                  <a:schemeClr val="bg1"/>
                </a:solidFill>
                <a:latin typeface="Adobe Heiti Std R" panose="020B0400000000000000" pitchFamily="34" charset="-128"/>
                <a:ea typeface="Adobe Heiti Std R" panose="020B0400000000000000" pitchFamily="34" charset="-128"/>
              </a:rPr>
              <a:t>FEATHERING</a:t>
            </a:r>
          </a:p>
          <a:p>
            <a:r>
              <a:rPr lang="en-US" dirty="0">
                <a:solidFill>
                  <a:schemeClr val="accent4"/>
                </a:solidFill>
                <a:latin typeface="Adobe Heiti Std R" panose="020B0400000000000000" pitchFamily="34" charset="-128"/>
                <a:ea typeface="Adobe Heiti Std R" panose="020B0400000000000000" pitchFamily="34" charset="-128"/>
              </a:rPr>
              <a:t>Blurs edges of the image and  joining pixels btw the </a:t>
            </a:r>
            <a:r>
              <a:rPr lang="en-US" dirty="0" smtClean="0">
                <a:solidFill>
                  <a:schemeClr val="accent4"/>
                </a:solidFill>
                <a:latin typeface="Adobe Heiti Std R" panose="020B0400000000000000" pitchFamily="34" charset="-128"/>
                <a:ea typeface="Adobe Heiti Std R" panose="020B0400000000000000" pitchFamily="34" charset="-128"/>
              </a:rPr>
              <a:t>selectio</a:t>
            </a:r>
            <a:r>
              <a:rPr lang="en-US" dirty="0">
                <a:solidFill>
                  <a:schemeClr val="accent4"/>
                </a:solidFill>
                <a:latin typeface="Adobe Heiti Std R" panose="020B0400000000000000" pitchFamily="34" charset="-128"/>
                <a:ea typeface="Adobe Heiti Std R" panose="020B0400000000000000" pitchFamily="34" charset="-128"/>
              </a:rPr>
              <a:t>n</a:t>
            </a:r>
            <a:r>
              <a:rPr lang="en-US" dirty="0" smtClean="0">
                <a:solidFill>
                  <a:schemeClr val="accent4"/>
                </a:solidFill>
                <a:latin typeface="Adobe Heiti Std R" panose="020B0400000000000000" pitchFamily="34" charset="-128"/>
                <a:ea typeface="Adobe Heiti Std R" panose="020B0400000000000000" pitchFamily="34" charset="-128"/>
              </a:rPr>
              <a:t> </a:t>
            </a:r>
            <a:r>
              <a:rPr lang="en-US" dirty="0">
                <a:solidFill>
                  <a:schemeClr val="accent4"/>
                </a:solidFill>
                <a:latin typeface="Adobe Heiti Std R" panose="020B0400000000000000" pitchFamily="34" charset="-128"/>
                <a:ea typeface="Adobe Heiti Std R" panose="020B0400000000000000" pitchFamily="34" charset="-128"/>
              </a:rPr>
              <a:t>and surrounding</a:t>
            </a:r>
            <a:r>
              <a:rPr lang="en-US" dirty="0" smtClean="0">
                <a:solidFill>
                  <a:schemeClr val="accent4"/>
                </a:solidFill>
                <a:latin typeface="Adobe Heiti Std R" panose="020B0400000000000000" pitchFamily="34" charset="-128"/>
                <a:ea typeface="Adobe Heiti Std R" panose="020B0400000000000000" pitchFamily="34" charset="-128"/>
              </a:rPr>
              <a:t>.</a:t>
            </a:r>
          </a:p>
          <a:p>
            <a:r>
              <a:rPr lang="en-US" dirty="0" smtClean="0">
                <a:solidFill>
                  <a:schemeClr val="bg1"/>
                </a:solidFill>
                <a:latin typeface="Adobe Heiti Std R" panose="020B0400000000000000" pitchFamily="34" charset="-128"/>
                <a:ea typeface="Adobe Heiti Std R" panose="020B0400000000000000" pitchFamily="34" charset="-128"/>
              </a:rPr>
              <a:t>Some Data Of Image Is Lost</a:t>
            </a:r>
          </a:p>
          <a:p>
            <a:endParaRPr lang="en-US" dirty="0">
              <a:solidFill>
                <a:schemeClr val="accent4"/>
              </a:solidFill>
              <a:latin typeface="Adobe Heiti Std R" panose="020B0400000000000000" pitchFamily="34" charset="-128"/>
              <a:ea typeface="Adobe Heiti Std R" panose="020B0400000000000000" pitchFamily="34" charset="-128"/>
            </a:endParaRPr>
          </a:p>
          <a:p>
            <a:endParaRPr lang="en-US" dirty="0">
              <a:solidFill>
                <a:schemeClr val="bg1"/>
              </a:solidFill>
              <a:latin typeface="Adobe Heiti Std R" panose="020B0400000000000000" pitchFamily="34" charset="-128"/>
              <a:ea typeface="Adobe Heiti Std R" panose="020B0400000000000000" pitchFamily="34" charset="-128"/>
            </a:endParaRPr>
          </a:p>
          <a:p>
            <a:pPr marL="0" indent="0">
              <a:buNone/>
            </a:pPr>
            <a:endParaRPr lang="en-US" sz="3600" dirty="0" smtClean="0">
              <a:solidFill>
                <a:schemeClr val="bg1"/>
              </a:solidFill>
              <a:latin typeface="Adobe Heiti Std R" panose="020B0400000000000000" pitchFamily="34" charset="-128"/>
              <a:ea typeface="Adobe Heiti Std R" panose="020B0400000000000000" pitchFamily="34" charset="-128"/>
            </a:endParaRPr>
          </a:p>
          <a:p>
            <a:endParaRPr lang="en-US" sz="36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xmlns="" val="2632541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Down Arrow 4"/>
          <p:cNvSpPr/>
          <p:nvPr/>
        </p:nvSpPr>
        <p:spPr>
          <a:xfrm rot="5400000">
            <a:off x="837304" y="140211"/>
            <a:ext cx="223844" cy="1381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6462" y="0"/>
            <a:ext cx="12218462" cy="6878018"/>
          </a:xfrm>
          <a:prstGeom prst="rect">
            <a:avLst/>
          </a:prstGeom>
        </p:spPr>
      </p:pic>
      <p:sp>
        <p:nvSpPr>
          <p:cNvPr id="6" name="Down Arrow 5"/>
          <p:cNvSpPr/>
          <p:nvPr/>
        </p:nvSpPr>
        <p:spPr>
          <a:xfrm rot="5400000">
            <a:off x="961789" y="-84427"/>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2432302" y="400896"/>
            <a:ext cx="473725" cy="1284467"/>
          </a:xfrm>
          <a:prstGeom prst="downArrow">
            <a:avLst>
              <a:gd name="adj1" fmla="val 32667"/>
              <a:gd name="adj2" fmla="val 73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091124" y="659005"/>
            <a:ext cx="4782489" cy="369332"/>
          </a:xfrm>
          <a:prstGeom prst="rect">
            <a:avLst/>
          </a:prstGeom>
          <a:noFill/>
        </p:spPr>
        <p:txBody>
          <a:bodyPr wrap="square" rtlCol="0">
            <a:spAutoFit/>
          </a:bodyPr>
          <a:lstStyle/>
          <a:p>
            <a:r>
              <a:rPr lang="en-US" dirty="0" smtClean="0">
                <a:solidFill>
                  <a:schemeClr val="bg1"/>
                </a:solidFill>
              </a:rPr>
              <a:t>Select the Elliptical Marquee Tool</a:t>
            </a:r>
            <a:endParaRPr lang="en-US" dirty="0">
              <a:solidFill>
                <a:schemeClr val="bg1"/>
              </a:solidFill>
            </a:endParaRPr>
          </a:p>
        </p:txBody>
      </p:sp>
      <p:sp>
        <p:nvSpPr>
          <p:cNvPr id="10" name="TextBox 9"/>
          <p:cNvSpPr txBox="1"/>
          <p:nvPr/>
        </p:nvSpPr>
        <p:spPr>
          <a:xfrm>
            <a:off x="1868671" y="1635727"/>
            <a:ext cx="4782489" cy="369332"/>
          </a:xfrm>
          <a:prstGeom prst="rect">
            <a:avLst/>
          </a:prstGeom>
          <a:noFill/>
        </p:spPr>
        <p:txBody>
          <a:bodyPr wrap="square" rtlCol="0">
            <a:spAutoFit/>
          </a:bodyPr>
          <a:lstStyle/>
          <a:p>
            <a:r>
              <a:rPr lang="en-US" dirty="0" smtClean="0"/>
              <a:t>Make sure this checkbox is off.</a:t>
            </a:r>
            <a:endParaRPr lang="en-US" dirty="0"/>
          </a:p>
        </p:txBody>
      </p:sp>
    </p:spTree>
    <p:extLst>
      <p:ext uri="{BB962C8B-B14F-4D97-AF65-F5344CB8AC3E}">
        <p14:creationId xmlns:p14="http://schemas.microsoft.com/office/powerpoint/2010/main" xmlns="" val="219843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3974"/>
          </a:xfrm>
          <a:prstGeom prst="rect">
            <a:avLst/>
          </a:prstGeom>
        </p:spPr>
      </p:pic>
      <p:sp>
        <p:nvSpPr>
          <p:cNvPr id="5" name="Down Arrow 4"/>
          <p:cNvSpPr/>
          <p:nvPr/>
        </p:nvSpPr>
        <p:spPr>
          <a:xfrm rot="5400000">
            <a:off x="5441976" y="563131"/>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02169" y="1803627"/>
            <a:ext cx="4782489" cy="646331"/>
          </a:xfrm>
          <a:prstGeom prst="rect">
            <a:avLst/>
          </a:prstGeom>
          <a:noFill/>
        </p:spPr>
        <p:txBody>
          <a:bodyPr wrap="square" rtlCol="0">
            <a:spAutoFit/>
          </a:bodyPr>
          <a:lstStyle/>
          <a:p>
            <a:r>
              <a:rPr lang="en-US" dirty="0" smtClean="0">
                <a:latin typeface="Adobe Caslon Pro Bold" panose="0205070206050A020403" pitchFamily="18" charset="0"/>
              </a:rPr>
              <a:t>This is a ellipse which is</a:t>
            </a:r>
          </a:p>
          <a:p>
            <a:r>
              <a:rPr lang="en-US" dirty="0" smtClean="0">
                <a:latin typeface="Adobe Caslon Pro Bold" panose="0205070206050A020403" pitchFamily="18" charset="0"/>
              </a:rPr>
              <a:t> Anti-Aliased</a:t>
            </a:r>
            <a:endParaRPr lang="en-US" dirty="0">
              <a:latin typeface="Adobe Caslon Pro Bold" panose="0205070206050A020403" pitchFamily="18" charset="0"/>
            </a:endParaRPr>
          </a:p>
        </p:txBody>
      </p:sp>
      <p:sp>
        <p:nvSpPr>
          <p:cNvPr id="7" name="Down Arrow 6"/>
          <p:cNvSpPr/>
          <p:nvPr/>
        </p:nvSpPr>
        <p:spPr>
          <a:xfrm rot="16200000">
            <a:off x="3604084" y="3589216"/>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340397" y="4786312"/>
            <a:ext cx="4782489" cy="646331"/>
          </a:xfrm>
          <a:prstGeom prst="rect">
            <a:avLst/>
          </a:prstGeom>
          <a:noFill/>
        </p:spPr>
        <p:txBody>
          <a:bodyPr wrap="square" rtlCol="0">
            <a:spAutoFit/>
          </a:bodyPr>
          <a:lstStyle/>
          <a:p>
            <a:r>
              <a:rPr lang="en-US" dirty="0" smtClean="0">
                <a:latin typeface="Adobe Caslon Pro Bold" panose="0205070206050A020403" pitchFamily="18" charset="0"/>
              </a:rPr>
              <a:t>This is a ellipse which is</a:t>
            </a:r>
          </a:p>
          <a:p>
            <a:r>
              <a:rPr lang="en-US" dirty="0" smtClean="0">
                <a:solidFill>
                  <a:srgbClr val="FF0000"/>
                </a:solidFill>
                <a:latin typeface="Adobe Caslon Pro Bold" panose="0205070206050A020403" pitchFamily="18" charset="0"/>
              </a:rPr>
              <a:t>NOT </a:t>
            </a:r>
            <a:r>
              <a:rPr lang="en-US" dirty="0" smtClean="0">
                <a:latin typeface="Adobe Caslon Pro Bold" panose="0205070206050A020403" pitchFamily="18" charset="0"/>
              </a:rPr>
              <a:t>Anti-Aliased</a:t>
            </a:r>
            <a:endParaRPr lang="en-US" dirty="0">
              <a:latin typeface="Adobe Caslon Pro Bold" panose="0205070206050A020403" pitchFamily="18" charset="0"/>
            </a:endParaRPr>
          </a:p>
        </p:txBody>
      </p:sp>
    </p:spTree>
    <p:extLst>
      <p:ext uri="{BB962C8B-B14F-4D97-AF65-F5344CB8AC3E}">
        <p14:creationId xmlns:p14="http://schemas.microsoft.com/office/powerpoint/2010/main" xmlns="" val="41928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993F6-4311-4AF9-A12C-2BBD70F09371}"/>
              </a:ext>
            </a:extLst>
          </p:cNvPr>
          <p:cNvSpPr>
            <a:spLocks noGrp="1"/>
          </p:cNvSpPr>
          <p:nvPr>
            <p:ph type="title"/>
          </p:nvPr>
        </p:nvSpPr>
        <p:spPr>
          <a:xfrm>
            <a:off x="685801" y="104775"/>
            <a:ext cx="10131425" cy="1456267"/>
          </a:xfrm>
        </p:spPr>
        <p:txBody>
          <a:bodyPr>
            <a:normAutofit/>
          </a:bodyPr>
          <a:lstStyle/>
          <a:p>
            <a:pPr algn="ctr"/>
            <a:r>
              <a:rPr lang="en-US" sz="6000" dirty="0"/>
              <a:t>Peripheral cards</a:t>
            </a:r>
          </a:p>
        </p:txBody>
      </p:sp>
      <p:sp>
        <p:nvSpPr>
          <p:cNvPr id="3" name="Content Placeholder 2">
            <a:extLst>
              <a:ext uri="{FF2B5EF4-FFF2-40B4-BE49-F238E27FC236}">
                <a16:creationId xmlns:a16="http://schemas.microsoft.com/office/drawing/2014/main" xmlns="" id="{9405F735-3730-43CD-BC70-FDBC5F622BE2}"/>
              </a:ext>
            </a:extLst>
          </p:cNvPr>
          <p:cNvSpPr>
            <a:spLocks noGrp="1"/>
          </p:cNvSpPr>
          <p:nvPr>
            <p:ph idx="1"/>
          </p:nvPr>
        </p:nvSpPr>
        <p:spPr>
          <a:xfrm>
            <a:off x="-4681" y="1193800"/>
            <a:ext cx="12214144" cy="5651500"/>
          </a:xfrm>
        </p:spPr>
        <p:txBody>
          <a:bodyPr/>
          <a:lstStyle/>
          <a:p>
            <a:pPr marL="0" indent="0">
              <a:buNone/>
            </a:pPr>
            <a:r>
              <a:rPr lang="en-US" dirty="0"/>
              <a:t>All most all multimedia elements such as sound, movies, etc. Consist of analog signals analog signals are continuously  varying signal that propagate in the form of a wave. But fortunately the computers understands only digital signals, i.e. signals represented  by zero and ones. Most of the multimedia hardware needs its own set of hardware/software interfaces are called add-on cards or peripheral cards. Basically these cards are printed circuit boards with the relevant integrate circuits and input or output sockets that fits into the slots inside the computer. Some types of add-on cards that are used by multimedia computers are:</a:t>
            </a:r>
          </a:p>
          <a:p>
            <a:pPr>
              <a:buClr>
                <a:srgbClr val="FFFFFF"/>
              </a:buClr>
            </a:pPr>
            <a:r>
              <a:rPr lang="en-US" dirty="0"/>
              <a:t>Display adapter card for color display: A Display is an expansion board that plugs into a personal computer to give it display capabilities.</a:t>
            </a:r>
          </a:p>
          <a:p>
            <a:pPr>
              <a:buClr>
                <a:srgbClr val="FFFFFF"/>
              </a:buClr>
            </a:pPr>
            <a:r>
              <a:rPr lang="en-US" dirty="0"/>
              <a:t>Sound card for audio: sound card manage almost all possible kind of audio. They are basically meant for digital audio recordings, amplification, playback and a number of other fundamental audio function.</a:t>
            </a:r>
          </a:p>
          <a:p>
            <a:pPr>
              <a:buClr>
                <a:srgbClr val="FFFFFF"/>
              </a:buClr>
            </a:pPr>
            <a:r>
              <a:rPr lang="en-US" dirty="0"/>
              <a:t>MIDI interface card to interact with musical instruments: MIDI cards are special purpose audio cards exclusively meant for recording music directly form electronic instruments such as electronic keyboard.</a:t>
            </a:r>
          </a:p>
        </p:txBody>
      </p:sp>
    </p:spTree>
    <p:extLst>
      <p:ext uri="{BB962C8B-B14F-4D97-AF65-F5344CB8AC3E}">
        <p14:creationId xmlns:p14="http://schemas.microsoft.com/office/powerpoint/2010/main" xmlns="" val="3865830204"/>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5925426" y="1126355"/>
            <a:ext cx="4782489" cy="400110"/>
          </a:xfrm>
          <a:prstGeom prst="rect">
            <a:avLst/>
          </a:prstGeom>
          <a:noFill/>
        </p:spPr>
        <p:txBody>
          <a:bodyPr wrap="square" rtlCol="0">
            <a:spAutoFit/>
          </a:bodyPr>
          <a:lstStyle/>
          <a:p>
            <a:r>
              <a:rPr lang="en-US" sz="2000" dirty="0" smtClean="0">
                <a:latin typeface="Adobe Caslon Pro Bold" panose="0205070206050A020403" pitchFamily="18" charset="0"/>
              </a:rPr>
              <a:t>WHEN </a:t>
            </a:r>
            <a:r>
              <a:rPr lang="en-US" sz="2000" dirty="0" smtClean="0">
                <a:solidFill>
                  <a:srgbClr val="FF0000"/>
                </a:solidFill>
                <a:latin typeface="Adobe Caslon Pro Bold" panose="0205070206050A020403" pitchFamily="18" charset="0"/>
              </a:rPr>
              <a:t>ZOOMED</a:t>
            </a:r>
            <a:endParaRPr lang="en-US" sz="2000" dirty="0">
              <a:solidFill>
                <a:srgbClr val="FF0000"/>
              </a:solidFill>
              <a:latin typeface="Adobe Caslon Pro Bold" panose="0205070206050A020403" pitchFamily="18" charset="0"/>
            </a:endParaRPr>
          </a:p>
        </p:txBody>
      </p:sp>
      <p:sp>
        <p:nvSpPr>
          <p:cNvPr id="6" name="Down Arrow 5"/>
          <p:cNvSpPr/>
          <p:nvPr/>
        </p:nvSpPr>
        <p:spPr>
          <a:xfrm rot="5400000">
            <a:off x="3077302" y="2725592"/>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4611412" y="3641075"/>
            <a:ext cx="473725" cy="1284467"/>
          </a:xfrm>
          <a:prstGeom prst="downArrow">
            <a:avLst>
              <a:gd name="adj1" fmla="val 32667"/>
              <a:gd name="adj2" fmla="val 73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373894" y="3853150"/>
            <a:ext cx="4782489" cy="461665"/>
          </a:xfrm>
          <a:prstGeom prst="rect">
            <a:avLst/>
          </a:prstGeom>
          <a:noFill/>
        </p:spPr>
        <p:txBody>
          <a:bodyPr wrap="square" rtlCol="0">
            <a:spAutoFit/>
          </a:bodyPr>
          <a:lstStyle/>
          <a:p>
            <a:r>
              <a:rPr lang="en-US" sz="2400" dirty="0" smtClean="0">
                <a:latin typeface="Adobe Caslon Pro Bold" panose="0205070206050A020403" pitchFamily="18" charset="0"/>
              </a:rPr>
              <a:t>See the Edges</a:t>
            </a:r>
            <a:endParaRPr lang="en-US" sz="2400" dirty="0">
              <a:latin typeface="Adobe Caslon Pro Bold" panose="0205070206050A020403" pitchFamily="18" charset="0"/>
            </a:endParaRPr>
          </a:p>
        </p:txBody>
      </p:sp>
    </p:spTree>
    <p:extLst>
      <p:ext uri="{BB962C8B-B14F-4D97-AF65-F5344CB8AC3E}">
        <p14:creationId xmlns:p14="http://schemas.microsoft.com/office/powerpoint/2010/main" xmlns="" val="98359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6"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542"/>
            <a:ext cx="12308114" cy="6871542"/>
          </a:xfrm>
          <a:prstGeom prst="rect">
            <a:avLst/>
          </a:prstGeom>
        </p:spPr>
      </p:pic>
      <p:sp>
        <p:nvSpPr>
          <p:cNvPr id="5" name="Down Arrow 4"/>
          <p:cNvSpPr/>
          <p:nvPr/>
        </p:nvSpPr>
        <p:spPr>
          <a:xfrm rot="5400000">
            <a:off x="961789" y="-84427"/>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1852483" y="406221"/>
            <a:ext cx="473725" cy="1284467"/>
          </a:xfrm>
          <a:prstGeom prst="downArrow">
            <a:avLst>
              <a:gd name="adj1" fmla="val 32667"/>
              <a:gd name="adj2" fmla="val 73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091124" y="659005"/>
            <a:ext cx="4782489" cy="369332"/>
          </a:xfrm>
          <a:prstGeom prst="rect">
            <a:avLst/>
          </a:prstGeom>
          <a:noFill/>
        </p:spPr>
        <p:txBody>
          <a:bodyPr wrap="square" rtlCol="0">
            <a:spAutoFit/>
          </a:bodyPr>
          <a:lstStyle/>
          <a:p>
            <a:r>
              <a:rPr lang="en-US" dirty="0" smtClean="0">
                <a:solidFill>
                  <a:schemeClr val="bg1"/>
                </a:solidFill>
              </a:rPr>
              <a:t>Select the Elliptical Marquee Tool</a:t>
            </a:r>
            <a:endParaRPr lang="en-US" dirty="0">
              <a:solidFill>
                <a:schemeClr val="bg1"/>
              </a:solidFill>
            </a:endParaRPr>
          </a:p>
        </p:txBody>
      </p:sp>
      <p:sp>
        <p:nvSpPr>
          <p:cNvPr id="8" name="TextBox 7"/>
          <p:cNvSpPr txBox="1"/>
          <p:nvPr/>
        </p:nvSpPr>
        <p:spPr>
          <a:xfrm>
            <a:off x="1371568" y="1661874"/>
            <a:ext cx="4782489" cy="369332"/>
          </a:xfrm>
          <a:prstGeom prst="rect">
            <a:avLst/>
          </a:prstGeom>
          <a:noFill/>
        </p:spPr>
        <p:txBody>
          <a:bodyPr wrap="square" rtlCol="0">
            <a:spAutoFit/>
          </a:bodyPr>
          <a:lstStyle/>
          <a:p>
            <a:r>
              <a:rPr lang="en-US" dirty="0" smtClean="0">
                <a:solidFill>
                  <a:schemeClr val="bg1"/>
                </a:solidFill>
              </a:rPr>
              <a:t>ENTER FEATHERING RANGE FROM 1-250 </a:t>
            </a:r>
            <a:endParaRPr lang="en-US" dirty="0">
              <a:solidFill>
                <a:schemeClr val="bg1"/>
              </a:solidFill>
            </a:endParaRPr>
          </a:p>
        </p:txBody>
      </p:sp>
    </p:spTree>
    <p:extLst>
      <p:ext uri="{BB962C8B-B14F-4D97-AF65-F5344CB8AC3E}">
        <p14:creationId xmlns:p14="http://schemas.microsoft.com/office/powerpoint/2010/main" xmlns="" val="116564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sp>
        <p:nvSpPr>
          <p:cNvPr id="5" name="Down Arrow 4"/>
          <p:cNvSpPr/>
          <p:nvPr/>
        </p:nvSpPr>
        <p:spPr>
          <a:xfrm rot="5400000">
            <a:off x="8030247" y="3789526"/>
            <a:ext cx="424149" cy="1830965"/>
          </a:xfrm>
          <a:prstGeom prst="downArrow">
            <a:avLst>
              <a:gd name="adj1" fmla="val 287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66559" y="4917083"/>
            <a:ext cx="4782489" cy="369332"/>
          </a:xfrm>
          <a:prstGeom prst="rect">
            <a:avLst/>
          </a:prstGeom>
          <a:noFill/>
        </p:spPr>
        <p:txBody>
          <a:bodyPr wrap="square" rtlCol="0">
            <a:spAutoFit/>
          </a:bodyPr>
          <a:lstStyle/>
          <a:p>
            <a:r>
              <a:rPr lang="en-US" dirty="0" smtClean="0"/>
              <a:t>SEE THE EDGES</a:t>
            </a:r>
            <a:endParaRPr lang="en-US" dirty="0"/>
          </a:p>
        </p:txBody>
      </p:sp>
    </p:spTree>
    <p:extLst>
      <p:ext uri="{BB962C8B-B14F-4D97-AF65-F5344CB8AC3E}">
        <p14:creationId xmlns:p14="http://schemas.microsoft.com/office/powerpoint/2010/main" xmlns="" val="24190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646111" y="889843"/>
            <a:ext cx="8291286" cy="5078313"/>
          </a:xfrm>
          <a:prstGeom prst="rect">
            <a:avLst/>
          </a:prstGeom>
          <a:noFill/>
        </p:spPr>
        <p:txBody>
          <a:bodyPr wrap="square" rtlCol="0">
            <a:spAutoFit/>
          </a:bodyPr>
          <a:lstStyle/>
          <a:p>
            <a:pPr algn="ctr"/>
            <a:r>
              <a:rPr lang="en-US" sz="5400" dirty="0" smtClean="0">
                <a:solidFill>
                  <a:schemeClr val="bg1"/>
                </a:solidFill>
              </a:rPr>
              <a:t>PHOTOSHOP CAN ONLY PROVIDE YOU WITH MULTIPLE WAYS TO ENHANCE THE PICTURE ITS UPTO THE PERSON HOW TO CREATIVIZE</a:t>
            </a:r>
            <a:endParaRPr lang="en-US" sz="5400" dirty="0">
              <a:solidFill>
                <a:schemeClr val="bg1"/>
              </a:solidFill>
            </a:endParaRPr>
          </a:p>
        </p:txBody>
      </p:sp>
    </p:spTree>
    <p:extLst>
      <p:ext uri="{BB962C8B-B14F-4D97-AF65-F5344CB8AC3E}">
        <p14:creationId xmlns:p14="http://schemas.microsoft.com/office/powerpoint/2010/main" xmlns="" val="37174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0" repeatCount="indefinite" decel="62000" fill="hold" grpId="0" nodeType="withEffect">
                                  <p:stCondLst>
                                    <p:cond delay="0"/>
                                  </p:stCondLst>
                                  <p:endCondLst>
                                    <p:cond evt="onNext" delay="0">
                                      <p:tgtEl>
                                        <p:sldTgt/>
                                      </p:tgtEl>
                                    </p:cond>
                                  </p:endCondLst>
                                  <p:childTnLst>
                                    <p:animClr clrSpc="hsl" dir="ccw">
                                      <p:cBhvr override="childStyle">
                                        <p:cTn id="6" dur="5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8" name="Rectangle 7"/>
          <p:cNvSpPr/>
          <p:nvPr/>
        </p:nvSpPr>
        <p:spPr>
          <a:xfrm>
            <a:off x="0" y="-88900"/>
            <a:ext cx="13081000" cy="7200900"/>
          </a:xfrm>
          <a:prstGeom prst="rect">
            <a:avLst/>
          </a:prstGeom>
          <a:solidFill>
            <a:srgbClr val="202D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67830" y="365125"/>
            <a:ext cx="5972969" cy="5511800"/>
          </a:xfrm>
          <a:prstGeom prst="rect">
            <a:avLst/>
          </a:prstGeom>
        </p:spPr>
      </p:pic>
    </p:spTree>
    <p:extLst>
      <p:ext uri="{BB962C8B-B14F-4D97-AF65-F5344CB8AC3E}">
        <p14:creationId xmlns:p14="http://schemas.microsoft.com/office/powerpoint/2010/main" xmlns="" val="31782004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noAutofit/>
          </a:bodyPr>
          <a:lstStyle/>
          <a:p>
            <a:pPr marL="0" indent="0" algn="ctr">
              <a:buNone/>
            </a:pPr>
            <a:r>
              <a:rPr lang="en-US" sz="11500" dirty="0" smtClean="0"/>
              <a:t>THANK YOU</a:t>
            </a:r>
            <a:endParaRPr lang="en-US" sz="11500" dirty="0"/>
          </a:p>
        </p:txBody>
      </p:sp>
    </p:spTree>
    <p:extLst>
      <p:ext uri="{BB962C8B-B14F-4D97-AF65-F5344CB8AC3E}">
        <p14:creationId xmlns:p14="http://schemas.microsoft.com/office/powerpoint/2010/main" xmlns="" val="2762045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D0FE7762-BB72-4D02-A171-BF1C06D4E585}"/>
              </a:ext>
            </a:extLst>
          </p:cNvPr>
          <p:cNvGraphicFramePr>
            <a:graphicFrameLocks noGrp="1"/>
          </p:cNvGraphicFramePr>
          <p:nvPr>
            <p:extLst>
              <p:ext uri="{D42A27DB-BD31-4B8C-83A1-F6EECF244321}">
                <p14:modId xmlns:p14="http://schemas.microsoft.com/office/powerpoint/2010/main" xmlns="" val="3594268248"/>
              </p:ext>
            </p:extLst>
          </p:nvPr>
        </p:nvGraphicFramePr>
        <p:xfrm>
          <a:off x="1895071" y="3209925"/>
          <a:ext cx="7862912" cy="3281761"/>
        </p:xfrm>
        <a:graphic>
          <a:graphicData uri="http://schemas.openxmlformats.org/drawingml/2006/table">
            <a:tbl>
              <a:tblPr firstRow="1" bandRow="1">
                <a:tableStyleId>{1E171933-4619-4E11-9A3F-F7608DF75F80}</a:tableStyleId>
              </a:tblPr>
              <a:tblGrid>
                <a:gridCol w="1965728">
                  <a:extLst>
                    <a:ext uri="{9D8B030D-6E8A-4147-A177-3AD203B41FA5}">
                      <a16:colId xmlns:a16="http://schemas.microsoft.com/office/drawing/2014/main" xmlns="" val="624842648"/>
                    </a:ext>
                  </a:extLst>
                </a:gridCol>
                <a:gridCol w="1965728">
                  <a:extLst>
                    <a:ext uri="{9D8B030D-6E8A-4147-A177-3AD203B41FA5}">
                      <a16:colId xmlns:a16="http://schemas.microsoft.com/office/drawing/2014/main" xmlns="" val="139391518"/>
                    </a:ext>
                  </a:extLst>
                </a:gridCol>
                <a:gridCol w="1965728">
                  <a:extLst>
                    <a:ext uri="{9D8B030D-6E8A-4147-A177-3AD203B41FA5}">
                      <a16:colId xmlns:a16="http://schemas.microsoft.com/office/drawing/2014/main" xmlns="" val="915640425"/>
                    </a:ext>
                  </a:extLst>
                </a:gridCol>
                <a:gridCol w="1965728">
                  <a:extLst>
                    <a:ext uri="{9D8B030D-6E8A-4147-A177-3AD203B41FA5}">
                      <a16:colId xmlns:a16="http://schemas.microsoft.com/office/drawing/2014/main" xmlns="" val="2128612650"/>
                    </a:ext>
                  </a:extLst>
                </a:gridCol>
              </a:tblGrid>
              <a:tr h="744955">
                <a:tc>
                  <a:txBody>
                    <a:bodyPr/>
                    <a:lstStyle/>
                    <a:p>
                      <a:pPr algn="ctr">
                        <a:buNone/>
                      </a:pPr>
                      <a:r>
                        <a:rPr lang="en-US" sz="2800" dirty="0"/>
                        <a:t>VRAM</a:t>
                      </a:r>
                    </a:p>
                  </a:txBody>
                  <a:tcPr/>
                </a:tc>
                <a:tc>
                  <a:txBody>
                    <a:bodyPr/>
                    <a:lstStyle/>
                    <a:p>
                      <a:pPr algn="ctr">
                        <a:buNone/>
                      </a:pPr>
                      <a:r>
                        <a:rPr lang="en-US" sz="2400" dirty="0"/>
                        <a:t>Resolution</a:t>
                      </a:r>
                      <a:endParaRPr lang="en-US" dirty="0"/>
                    </a:p>
                  </a:txBody>
                  <a:tcPr/>
                </a:tc>
                <a:tc>
                  <a:txBody>
                    <a:bodyPr/>
                    <a:lstStyle/>
                    <a:p>
                      <a:pPr algn="ctr">
                        <a:buNone/>
                      </a:pPr>
                      <a:r>
                        <a:rPr lang="en-US" sz="2400" dirty="0"/>
                        <a:t>Color bits/pixel</a:t>
                      </a:r>
                    </a:p>
                  </a:txBody>
                  <a:tcPr/>
                </a:tc>
                <a:tc>
                  <a:txBody>
                    <a:bodyPr/>
                    <a:lstStyle/>
                    <a:p>
                      <a:pPr algn="ctr">
                        <a:buNone/>
                      </a:pPr>
                      <a:r>
                        <a:rPr lang="en-US" sz="2400" dirty="0"/>
                        <a:t>Colors Available</a:t>
                      </a:r>
                    </a:p>
                  </a:txBody>
                  <a:tcPr/>
                </a:tc>
                <a:extLst>
                  <a:ext uri="{0D108BD9-81ED-4DB2-BD59-A6C34878D82A}">
                    <a16:rowId xmlns:a16="http://schemas.microsoft.com/office/drawing/2014/main" xmlns="" val="2984032749"/>
                  </a:ext>
                </a:extLst>
              </a:tr>
              <a:tr h="451996">
                <a:tc>
                  <a:txBody>
                    <a:bodyPr/>
                    <a:lstStyle/>
                    <a:p>
                      <a:pPr algn="ctr">
                        <a:buNone/>
                      </a:pPr>
                      <a:r>
                        <a:rPr lang="en-US" sz="2000" dirty="0"/>
                        <a:t>0.5MB</a:t>
                      </a:r>
                    </a:p>
                  </a:txBody>
                  <a:tcPr/>
                </a:tc>
                <a:tc>
                  <a:txBody>
                    <a:bodyPr/>
                    <a:lstStyle/>
                    <a:p>
                      <a:pPr algn="ctr">
                        <a:buNone/>
                      </a:pPr>
                      <a:r>
                        <a:rPr lang="en-US" sz="2000" dirty="0"/>
                        <a:t>640 x 480</a:t>
                      </a:r>
                    </a:p>
                  </a:txBody>
                  <a:tcPr/>
                </a:tc>
                <a:tc>
                  <a:txBody>
                    <a:bodyPr/>
                    <a:lstStyle/>
                    <a:p>
                      <a:pPr algn="ctr">
                        <a:buNone/>
                      </a:pPr>
                      <a:r>
                        <a:rPr lang="en-US" sz="2000" dirty="0"/>
                        <a:t>8 </a:t>
                      </a:r>
                    </a:p>
                  </a:txBody>
                  <a:tcPr/>
                </a:tc>
                <a:tc>
                  <a:txBody>
                    <a:bodyPr/>
                    <a:lstStyle/>
                    <a:p>
                      <a:pPr algn="ctr">
                        <a:buNone/>
                      </a:pPr>
                      <a:r>
                        <a:rPr lang="en-US" sz="2000" dirty="0"/>
                        <a:t>256 colors</a:t>
                      </a:r>
                    </a:p>
                  </a:txBody>
                  <a:tcPr/>
                </a:tc>
                <a:extLst>
                  <a:ext uri="{0D108BD9-81ED-4DB2-BD59-A6C34878D82A}">
                    <a16:rowId xmlns:a16="http://schemas.microsoft.com/office/drawing/2014/main" xmlns="" val="1674879098"/>
                  </a:ext>
                </a:extLst>
              </a:tr>
              <a:tr h="627772">
                <a:tc>
                  <a:txBody>
                    <a:bodyPr/>
                    <a:lstStyle/>
                    <a:p>
                      <a:pPr algn="ctr">
                        <a:buNone/>
                      </a:pPr>
                      <a:r>
                        <a:rPr lang="en-US" sz="2000" dirty="0"/>
                        <a:t>1MB</a:t>
                      </a:r>
                    </a:p>
                  </a:txBody>
                  <a:tcPr/>
                </a:tc>
                <a:tc>
                  <a:txBody>
                    <a:bodyPr/>
                    <a:lstStyle/>
                    <a:p>
                      <a:pPr algn="ctr">
                        <a:buNone/>
                      </a:pPr>
                      <a:r>
                        <a:rPr lang="en-US" sz="2000" dirty="0"/>
                        <a:t>640 x 480 </a:t>
                      </a:r>
                    </a:p>
                  </a:txBody>
                  <a:tcPr/>
                </a:tc>
                <a:tc>
                  <a:txBody>
                    <a:bodyPr/>
                    <a:lstStyle/>
                    <a:p>
                      <a:pPr algn="ctr">
                        <a:buNone/>
                      </a:pPr>
                      <a:r>
                        <a:rPr lang="en-US" sz="2000" dirty="0"/>
                        <a:t>24</a:t>
                      </a:r>
                    </a:p>
                  </a:txBody>
                  <a:tcPr/>
                </a:tc>
                <a:tc>
                  <a:txBody>
                    <a:bodyPr/>
                    <a:lstStyle/>
                    <a:p>
                      <a:pPr algn="ctr">
                        <a:buNone/>
                      </a:pPr>
                      <a:r>
                        <a:rPr lang="en-US" sz="2000" dirty="0"/>
                        <a:t>More than 16 million</a:t>
                      </a:r>
                    </a:p>
                  </a:txBody>
                  <a:tcPr/>
                </a:tc>
                <a:extLst>
                  <a:ext uri="{0D108BD9-81ED-4DB2-BD59-A6C34878D82A}">
                    <a16:rowId xmlns:a16="http://schemas.microsoft.com/office/drawing/2014/main" xmlns="" val="1629500265"/>
                  </a:ext>
                </a:extLst>
              </a:tr>
              <a:tr h="435255">
                <a:tc>
                  <a:txBody>
                    <a:bodyPr/>
                    <a:lstStyle/>
                    <a:p>
                      <a:pPr algn="ctr">
                        <a:buNone/>
                      </a:pPr>
                      <a:r>
                        <a:rPr lang="en-US" sz="2000" dirty="0"/>
                        <a:t>1MB</a:t>
                      </a:r>
                    </a:p>
                  </a:txBody>
                  <a:tcPr/>
                </a:tc>
                <a:tc>
                  <a:txBody>
                    <a:bodyPr/>
                    <a:lstStyle/>
                    <a:p>
                      <a:pPr algn="ctr">
                        <a:buNone/>
                      </a:pPr>
                      <a:r>
                        <a:rPr lang="en-US" sz="2000" dirty="0"/>
                        <a:t>800 x 600</a:t>
                      </a:r>
                    </a:p>
                  </a:txBody>
                  <a:tcPr/>
                </a:tc>
                <a:tc>
                  <a:txBody>
                    <a:bodyPr/>
                    <a:lstStyle/>
                    <a:p>
                      <a:pPr algn="ctr">
                        <a:buNone/>
                      </a:pPr>
                      <a:r>
                        <a:rPr lang="en-US" sz="2000" dirty="0"/>
                        <a:t>16</a:t>
                      </a:r>
                    </a:p>
                  </a:txBody>
                  <a:tcPr/>
                </a:tc>
                <a:tc>
                  <a:txBody>
                    <a:bodyPr/>
                    <a:lstStyle/>
                    <a:p>
                      <a:pPr algn="ctr">
                        <a:buNone/>
                      </a:pPr>
                      <a:r>
                        <a:rPr lang="en-US" sz="2000" dirty="0"/>
                        <a:t>32,768 </a:t>
                      </a:r>
                      <a:r>
                        <a:rPr lang="en-US" sz="2000" u="none" strike="noStrike" noProof="0" dirty="0"/>
                        <a:t>colors</a:t>
                      </a:r>
                      <a:endParaRPr lang="en-US" sz="2000" dirty="0"/>
                    </a:p>
                  </a:txBody>
                  <a:tcPr/>
                </a:tc>
                <a:extLst>
                  <a:ext uri="{0D108BD9-81ED-4DB2-BD59-A6C34878D82A}">
                    <a16:rowId xmlns:a16="http://schemas.microsoft.com/office/drawing/2014/main" xmlns="" val="1756998175"/>
                  </a:ext>
                </a:extLst>
              </a:tr>
              <a:tr h="435255">
                <a:tc>
                  <a:txBody>
                    <a:bodyPr/>
                    <a:lstStyle/>
                    <a:p>
                      <a:pPr algn="ctr">
                        <a:buNone/>
                      </a:pPr>
                      <a:r>
                        <a:rPr lang="en-US" sz="2000" dirty="0"/>
                        <a:t>2MB</a:t>
                      </a:r>
                    </a:p>
                  </a:txBody>
                  <a:tcPr/>
                </a:tc>
                <a:tc>
                  <a:txBody>
                    <a:bodyPr/>
                    <a:lstStyle/>
                    <a:p>
                      <a:pPr algn="ctr">
                        <a:buNone/>
                      </a:pPr>
                      <a:r>
                        <a:rPr lang="en-US" sz="2000" dirty="0"/>
                        <a:t>1024 x 768</a:t>
                      </a:r>
                    </a:p>
                  </a:txBody>
                  <a:tcPr/>
                </a:tc>
                <a:tc>
                  <a:txBody>
                    <a:bodyPr/>
                    <a:lstStyle/>
                    <a:p>
                      <a:pPr algn="ctr">
                        <a:buNone/>
                      </a:pPr>
                      <a:r>
                        <a:rPr lang="en-US" sz="2000" dirty="0"/>
                        <a:t>16</a:t>
                      </a:r>
                    </a:p>
                  </a:txBody>
                  <a:tcPr/>
                </a:tc>
                <a:tc>
                  <a:txBody>
                    <a:bodyPr/>
                    <a:lstStyle/>
                    <a:p>
                      <a:pPr algn="ctr">
                        <a:buNone/>
                      </a:pPr>
                      <a:r>
                        <a:rPr lang="en-US" sz="2000" dirty="0"/>
                        <a:t>32,768 </a:t>
                      </a:r>
                      <a:r>
                        <a:rPr lang="en-US" sz="2000" u="none" strike="noStrike" noProof="0" dirty="0"/>
                        <a:t>colors</a:t>
                      </a:r>
                      <a:endParaRPr lang="en-US" sz="2000" dirty="0"/>
                    </a:p>
                  </a:txBody>
                  <a:tcPr/>
                </a:tc>
                <a:extLst>
                  <a:ext uri="{0D108BD9-81ED-4DB2-BD59-A6C34878D82A}">
                    <a16:rowId xmlns:a16="http://schemas.microsoft.com/office/drawing/2014/main" xmlns="" val="1435501331"/>
                  </a:ext>
                </a:extLst>
              </a:tr>
              <a:tr h="435255">
                <a:tc>
                  <a:txBody>
                    <a:bodyPr/>
                    <a:lstStyle/>
                    <a:p>
                      <a:pPr algn="ctr">
                        <a:buNone/>
                      </a:pPr>
                      <a:r>
                        <a:rPr lang="en-US" sz="2000" dirty="0"/>
                        <a:t>2MB</a:t>
                      </a:r>
                    </a:p>
                  </a:txBody>
                  <a:tcPr/>
                </a:tc>
                <a:tc>
                  <a:txBody>
                    <a:bodyPr/>
                    <a:lstStyle/>
                    <a:p>
                      <a:pPr algn="ctr">
                        <a:buNone/>
                      </a:pPr>
                      <a:r>
                        <a:rPr lang="en-US" sz="2000" dirty="0"/>
                        <a:t>1600 x 1200</a:t>
                      </a:r>
                    </a:p>
                  </a:txBody>
                  <a:tcPr/>
                </a:tc>
                <a:tc>
                  <a:txBody>
                    <a:bodyPr/>
                    <a:lstStyle/>
                    <a:p>
                      <a:pPr algn="ctr">
                        <a:buNone/>
                      </a:pPr>
                      <a:r>
                        <a:rPr lang="en-US" sz="2000" dirty="0"/>
                        <a:t>8</a:t>
                      </a:r>
                    </a:p>
                  </a:txBody>
                  <a:tcPr/>
                </a:tc>
                <a:tc>
                  <a:txBody>
                    <a:bodyPr/>
                    <a:lstStyle/>
                    <a:p>
                      <a:pPr algn="ctr">
                        <a:buNone/>
                      </a:pPr>
                      <a:r>
                        <a:rPr lang="en-US" sz="2000" dirty="0"/>
                        <a:t>256 </a:t>
                      </a:r>
                      <a:r>
                        <a:rPr lang="en-US" sz="2000" u="none" strike="noStrike" noProof="0" dirty="0"/>
                        <a:t>colors</a:t>
                      </a:r>
                      <a:endParaRPr lang="en-US" sz="2000" dirty="0"/>
                    </a:p>
                  </a:txBody>
                  <a:tcPr/>
                </a:tc>
                <a:extLst>
                  <a:ext uri="{0D108BD9-81ED-4DB2-BD59-A6C34878D82A}">
                    <a16:rowId xmlns:a16="http://schemas.microsoft.com/office/drawing/2014/main" xmlns="" val="3820063229"/>
                  </a:ext>
                </a:extLst>
              </a:tr>
            </a:tbl>
          </a:graphicData>
        </a:graphic>
      </p:graphicFrame>
      <p:graphicFrame>
        <p:nvGraphicFramePr>
          <p:cNvPr id="6" name="Table 6">
            <a:extLst>
              <a:ext uri="{FF2B5EF4-FFF2-40B4-BE49-F238E27FC236}">
                <a16:creationId xmlns:a16="http://schemas.microsoft.com/office/drawing/2014/main" xmlns="" id="{ECE470BA-1A22-46E3-A18C-F8DC9B12C624}"/>
              </a:ext>
            </a:extLst>
          </p:cNvPr>
          <p:cNvGraphicFramePr>
            <a:graphicFrameLocks noGrp="1"/>
          </p:cNvGraphicFramePr>
          <p:nvPr>
            <p:extLst>
              <p:ext uri="{D42A27DB-BD31-4B8C-83A1-F6EECF244321}">
                <p14:modId xmlns:p14="http://schemas.microsoft.com/office/powerpoint/2010/main" xmlns="" val="1513196865"/>
              </p:ext>
            </p:extLst>
          </p:nvPr>
        </p:nvGraphicFramePr>
        <p:xfrm>
          <a:off x="1933163" y="742950"/>
          <a:ext cx="7783020" cy="1712557"/>
        </p:xfrm>
        <a:graphic>
          <a:graphicData uri="http://schemas.openxmlformats.org/drawingml/2006/table">
            <a:tbl>
              <a:tblPr firstRow="1" bandRow="1">
                <a:tableStyleId>{793D81CF-94F2-401A-BA57-92F5A7B2D0C5}</a:tableStyleId>
              </a:tblPr>
              <a:tblGrid>
                <a:gridCol w="3891510">
                  <a:extLst>
                    <a:ext uri="{9D8B030D-6E8A-4147-A177-3AD203B41FA5}">
                      <a16:colId xmlns:a16="http://schemas.microsoft.com/office/drawing/2014/main" xmlns="" val="3049622330"/>
                    </a:ext>
                  </a:extLst>
                </a:gridCol>
                <a:gridCol w="3891510">
                  <a:extLst>
                    <a:ext uri="{9D8B030D-6E8A-4147-A177-3AD203B41FA5}">
                      <a16:colId xmlns:a16="http://schemas.microsoft.com/office/drawing/2014/main" xmlns="" val="565712019"/>
                    </a:ext>
                  </a:extLst>
                </a:gridCol>
              </a:tblGrid>
              <a:tr h="449554">
                <a:tc>
                  <a:txBody>
                    <a:bodyPr/>
                    <a:lstStyle/>
                    <a:p>
                      <a:pPr algn="ctr">
                        <a:buNone/>
                      </a:pPr>
                      <a:r>
                        <a:rPr lang="en-US" sz="2400" dirty="0"/>
                        <a:t>Monitor size</a:t>
                      </a:r>
                    </a:p>
                  </a:txBody>
                  <a:tcPr/>
                </a:tc>
                <a:tc>
                  <a:txBody>
                    <a:bodyPr/>
                    <a:lstStyle/>
                    <a:p>
                      <a:pPr algn="ctr">
                        <a:buNone/>
                      </a:pPr>
                      <a:r>
                        <a:rPr lang="en-US" sz="2400" dirty="0"/>
                        <a:t>Resolution</a:t>
                      </a:r>
                      <a:endParaRPr lang="en-US" dirty="0"/>
                    </a:p>
                  </a:txBody>
                  <a:tcPr/>
                </a:tc>
                <a:extLst>
                  <a:ext uri="{0D108BD9-81ED-4DB2-BD59-A6C34878D82A}">
                    <a16:rowId xmlns:a16="http://schemas.microsoft.com/office/drawing/2014/main" xmlns="" val="2570089646"/>
                  </a:ext>
                </a:extLst>
              </a:tr>
              <a:tr h="424107">
                <a:tc>
                  <a:txBody>
                    <a:bodyPr/>
                    <a:lstStyle/>
                    <a:p>
                      <a:pPr algn="ctr">
                        <a:buNone/>
                      </a:pPr>
                      <a:r>
                        <a:rPr lang="en-US" sz="2000" dirty="0"/>
                        <a:t>14" or 15"</a:t>
                      </a:r>
                      <a:endParaRPr lang="en-US" dirty="0"/>
                    </a:p>
                  </a:txBody>
                  <a:tcPr/>
                </a:tc>
                <a:tc>
                  <a:txBody>
                    <a:bodyPr/>
                    <a:lstStyle/>
                    <a:p>
                      <a:pPr algn="ctr">
                        <a:buNone/>
                      </a:pPr>
                      <a:r>
                        <a:rPr lang="en-US" sz="2000" dirty="0"/>
                        <a:t>640 x 480 or 800 x 600</a:t>
                      </a:r>
                    </a:p>
                  </a:txBody>
                  <a:tcPr/>
                </a:tc>
                <a:extLst>
                  <a:ext uri="{0D108BD9-81ED-4DB2-BD59-A6C34878D82A}">
                    <a16:rowId xmlns:a16="http://schemas.microsoft.com/office/drawing/2014/main" xmlns="" val="2104527808"/>
                  </a:ext>
                </a:extLst>
              </a:tr>
              <a:tr h="415625">
                <a:tc>
                  <a:txBody>
                    <a:bodyPr/>
                    <a:lstStyle/>
                    <a:p>
                      <a:pPr algn="ctr">
                        <a:buNone/>
                      </a:pPr>
                      <a:r>
                        <a:rPr lang="en-US" dirty="0"/>
                        <a:t>17"</a:t>
                      </a:r>
                    </a:p>
                  </a:txBody>
                  <a:tcPr/>
                </a:tc>
                <a:tc>
                  <a:txBody>
                    <a:bodyPr/>
                    <a:lstStyle/>
                    <a:p>
                      <a:pPr algn="ctr">
                        <a:buNone/>
                      </a:pPr>
                      <a:r>
                        <a:rPr lang="en-US" sz="2000" dirty="0"/>
                        <a:t>800 x 600 or 1024 x 768 </a:t>
                      </a:r>
                    </a:p>
                  </a:txBody>
                  <a:tcPr/>
                </a:tc>
                <a:extLst>
                  <a:ext uri="{0D108BD9-81ED-4DB2-BD59-A6C34878D82A}">
                    <a16:rowId xmlns:a16="http://schemas.microsoft.com/office/drawing/2014/main" xmlns="" val="847763811"/>
                  </a:ext>
                </a:extLst>
              </a:tr>
              <a:tr h="415625">
                <a:tc>
                  <a:txBody>
                    <a:bodyPr/>
                    <a:lstStyle/>
                    <a:p>
                      <a:pPr algn="ctr">
                        <a:buNone/>
                      </a:pPr>
                      <a:r>
                        <a:rPr lang="en-US" dirty="0"/>
                        <a:t>21"</a:t>
                      </a:r>
                    </a:p>
                  </a:txBody>
                  <a:tcPr/>
                </a:tc>
                <a:tc>
                  <a:txBody>
                    <a:bodyPr/>
                    <a:lstStyle/>
                    <a:p>
                      <a:pPr algn="ctr">
                        <a:buNone/>
                      </a:pPr>
                      <a:r>
                        <a:rPr lang="en-US" sz="2000" dirty="0"/>
                        <a:t>1024 x 768 or 1600 x 1200</a:t>
                      </a:r>
                      <a:endParaRPr lang="en-US" dirty="0"/>
                    </a:p>
                  </a:txBody>
                  <a:tcPr/>
                </a:tc>
                <a:extLst>
                  <a:ext uri="{0D108BD9-81ED-4DB2-BD59-A6C34878D82A}">
                    <a16:rowId xmlns:a16="http://schemas.microsoft.com/office/drawing/2014/main" xmlns="" val="1387599080"/>
                  </a:ext>
                </a:extLst>
              </a:tr>
            </a:tbl>
          </a:graphicData>
        </a:graphic>
      </p:graphicFrame>
      <p:sp>
        <p:nvSpPr>
          <p:cNvPr id="8" name="TextBox 7">
            <a:extLst>
              <a:ext uri="{FF2B5EF4-FFF2-40B4-BE49-F238E27FC236}">
                <a16:creationId xmlns:a16="http://schemas.microsoft.com/office/drawing/2014/main" xmlns="" id="{D925E2B3-D10D-486D-9DCE-6430F514B56C}"/>
              </a:ext>
            </a:extLst>
          </p:cNvPr>
          <p:cNvSpPr txBox="1"/>
          <p:nvPr/>
        </p:nvSpPr>
        <p:spPr>
          <a:xfrm>
            <a:off x="53975" y="76200"/>
            <a:ext cx="12117447" cy="523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1. Minimum resolution requirement </a:t>
            </a:r>
            <a:endParaRPr lang="en-US" dirty="0"/>
          </a:p>
        </p:txBody>
      </p:sp>
      <p:sp>
        <p:nvSpPr>
          <p:cNvPr id="9" name="TextBox 8">
            <a:extLst>
              <a:ext uri="{FF2B5EF4-FFF2-40B4-BE49-F238E27FC236}">
                <a16:creationId xmlns:a16="http://schemas.microsoft.com/office/drawing/2014/main" xmlns="" id="{EF1D50A6-4415-4565-8F9B-6961F09D5DA0}"/>
              </a:ext>
            </a:extLst>
          </p:cNvPr>
          <p:cNvSpPr txBox="1"/>
          <p:nvPr/>
        </p:nvSpPr>
        <p:spPr>
          <a:xfrm>
            <a:off x="4763" y="2550172"/>
            <a:ext cx="121539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2. Numbers of colors</a:t>
            </a:r>
            <a:endParaRPr lang="en-US" dirty="0"/>
          </a:p>
        </p:txBody>
      </p:sp>
    </p:spTree>
    <p:extLst>
      <p:ext uri="{BB962C8B-B14F-4D97-AF65-F5344CB8AC3E}">
        <p14:creationId xmlns:p14="http://schemas.microsoft.com/office/powerpoint/2010/main" xmlns="" val="3507954378"/>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B7EC8C-7250-4626-97FA-85EAFE930D4C}"/>
              </a:ext>
            </a:extLst>
          </p:cNvPr>
          <p:cNvSpPr>
            <a:spLocks noGrp="1"/>
          </p:cNvSpPr>
          <p:nvPr>
            <p:ph type="title"/>
          </p:nvPr>
        </p:nvSpPr>
        <p:spPr>
          <a:xfrm>
            <a:off x="685801" y="28575"/>
            <a:ext cx="10131425" cy="1456267"/>
          </a:xfrm>
        </p:spPr>
        <p:txBody>
          <a:bodyPr/>
          <a:lstStyle/>
          <a:p>
            <a:pPr algn="ctr"/>
            <a:r>
              <a:rPr lang="en-US" dirty="0"/>
              <a:t>Multimedia storage system</a:t>
            </a:r>
          </a:p>
        </p:txBody>
      </p:sp>
      <p:sp>
        <p:nvSpPr>
          <p:cNvPr id="3" name="Content Placeholder 2">
            <a:extLst>
              <a:ext uri="{FF2B5EF4-FFF2-40B4-BE49-F238E27FC236}">
                <a16:creationId xmlns:a16="http://schemas.microsoft.com/office/drawing/2014/main" xmlns="" id="{9F1CDB38-C67C-4453-B5FE-9FE9F0E47038}"/>
              </a:ext>
            </a:extLst>
          </p:cNvPr>
          <p:cNvSpPr>
            <a:spLocks noGrp="1"/>
          </p:cNvSpPr>
          <p:nvPr>
            <p:ph idx="1"/>
          </p:nvPr>
        </p:nvSpPr>
        <p:spPr>
          <a:xfrm>
            <a:off x="685800" y="1065213"/>
            <a:ext cx="10131425" cy="5744371"/>
          </a:xfrm>
        </p:spPr>
        <p:txBody>
          <a:bodyPr/>
          <a:lstStyle/>
          <a:p>
            <a:r>
              <a:rPr lang="en-US" sz="2000" dirty="0"/>
              <a:t>Compact disc-read only memory(CD-ROM): The main attraction of it is its large storage capacity; but it still holds only 30 minutes of moving image.</a:t>
            </a:r>
          </a:p>
          <a:p>
            <a:pPr>
              <a:buClr>
                <a:srgbClr val="FFFFFF"/>
              </a:buClr>
            </a:pPr>
            <a:r>
              <a:rPr lang="en-US" sz="2000" dirty="0"/>
              <a:t>Compact disc-recordable(CD-R): It is an excellent method for disturbing multimedia project. But there are cost is more than CD-ROM.</a:t>
            </a:r>
          </a:p>
          <a:p>
            <a:pPr>
              <a:buClr>
                <a:srgbClr val="FFFFFF"/>
              </a:buClr>
            </a:pPr>
            <a:r>
              <a:rPr lang="en-US" sz="2000" dirty="0"/>
              <a:t>Compact disc-interactive(CD-I): It is a specialized compact disk player with a built-in processor connected to a television set.</a:t>
            </a:r>
          </a:p>
          <a:p>
            <a:pPr>
              <a:buClr>
                <a:srgbClr val="FFFFFF"/>
              </a:buClr>
            </a:pPr>
            <a:r>
              <a:rPr lang="en-US" sz="2000" dirty="0"/>
              <a:t>Digital video interactive(DVI): It uses compression techniques to store full-motion video on a standard CD-ROM.</a:t>
            </a:r>
          </a:p>
          <a:p>
            <a:pPr>
              <a:buClr>
                <a:srgbClr val="FFFFFF"/>
              </a:buClr>
            </a:pPr>
            <a:r>
              <a:rPr lang="en-US" sz="2000" dirty="0"/>
              <a:t>Digital versatile disc(DVD):it is a new optical technology capable not only of 4.7 gigabytes storage capacity but also of full-motion video and high-quality audio in surround sound.</a:t>
            </a:r>
          </a:p>
        </p:txBody>
      </p:sp>
    </p:spTree>
    <p:extLst>
      <p:ext uri="{BB962C8B-B14F-4D97-AF65-F5344CB8AC3E}">
        <p14:creationId xmlns:p14="http://schemas.microsoft.com/office/powerpoint/2010/main" xmlns="" val="1059988282"/>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69EFA-09C5-44AA-B83A-B48541422DD4}"/>
              </a:ext>
            </a:extLst>
          </p:cNvPr>
          <p:cNvSpPr>
            <a:spLocks noGrp="1"/>
          </p:cNvSpPr>
          <p:nvPr>
            <p:ph type="title"/>
          </p:nvPr>
        </p:nvSpPr>
        <p:spPr>
          <a:xfrm>
            <a:off x="685801" y="0"/>
            <a:ext cx="10131425" cy="1456267"/>
          </a:xfrm>
        </p:spPr>
        <p:txBody>
          <a:bodyPr/>
          <a:lstStyle/>
          <a:p>
            <a:pPr algn="ctr"/>
            <a:r>
              <a:rPr lang="en-US" sz="6000" dirty="0"/>
              <a:t>Image formats</a:t>
            </a:r>
            <a:endParaRPr lang="en-US" sz="6000" dirty="0" err="1"/>
          </a:p>
        </p:txBody>
      </p:sp>
      <p:sp>
        <p:nvSpPr>
          <p:cNvPr id="3" name="Content Placeholder 2">
            <a:extLst>
              <a:ext uri="{FF2B5EF4-FFF2-40B4-BE49-F238E27FC236}">
                <a16:creationId xmlns:a16="http://schemas.microsoft.com/office/drawing/2014/main" xmlns="" id="{B16B85C9-289A-4CAB-A9B8-1FB63E0B47EB}"/>
              </a:ext>
            </a:extLst>
          </p:cNvPr>
          <p:cNvSpPr>
            <a:spLocks noGrp="1"/>
          </p:cNvSpPr>
          <p:nvPr>
            <p:ph idx="1"/>
          </p:nvPr>
        </p:nvSpPr>
        <p:spPr>
          <a:xfrm>
            <a:off x="685800" y="1135063"/>
            <a:ext cx="10131425" cy="5663226"/>
          </a:xfrm>
        </p:spPr>
        <p:txBody>
          <a:bodyPr>
            <a:normAutofit/>
          </a:bodyPr>
          <a:lstStyle/>
          <a:p>
            <a:pPr marL="0" indent="0">
              <a:buNone/>
            </a:pPr>
            <a:r>
              <a:rPr lang="en-US" sz="2400" dirty="0"/>
              <a:t>Graphic file formats differ in the way they represent image data(as pixel or vector) and in compression technique. Many different image file formats have been developed over years for specific application and hardware. Most application support a large number of commonly used file formats. Most image formats incorporate some variation of a compression technique due to large storage size of image files. Compression techniques can be classified into either lossless or lossy . Lossy schemes ignore picture information the viewer may not miss, during compression. The lost information cannot be retrieved even after decompression and hence image quality decreases. Lossless schemes on the other hard preserve the original data precisely on compression. The user needs to know the pros and cons of the various formats so that he can decide which format is best suited for his needs.</a:t>
            </a:r>
          </a:p>
        </p:txBody>
      </p:sp>
    </p:spTree>
    <p:extLst>
      <p:ext uri="{BB962C8B-B14F-4D97-AF65-F5344CB8AC3E}">
        <p14:creationId xmlns:p14="http://schemas.microsoft.com/office/powerpoint/2010/main" xmlns="" val="1509253398"/>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anim calcmode="lin" valueType="num">
                                      <p:cBhvr>
                                        <p:cTn id="15"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B9E7EE-028A-46DA-874F-93ECEA9BD03F}"/>
              </a:ext>
            </a:extLst>
          </p:cNvPr>
          <p:cNvSpPr>
            <a:spLocks noGrp="1"/>
          </p:cNvSpPr>
          <p:nvPr>
            <p:ph type="title"/>
          </p:nvPr>
        </p:nvSpPr>
        <p:spPr>
          <a:xfrm>
            <a:off x="28607" y="114300"/>
            <a:ext cx="11922093" cy="1455738"/>
          </a:xfrm>
        </p:spPr>
        <p:txBody>
          <a:bodyPr>
            <a:normAutofit/>
          </a:bodyPr>
          <a:lstStyle/>
          <a:p>
            <a:pPr algn="ctr"/>
            <a:r>
              <a:rPr lang="en-US" sz="6000" dirty="0"/>
              <a:t>Tagged image file format (</a:t>
            </a:r>
            <a:r>
              <a:rPr lang="en-US" sz="6000" dirty="0" err="1"/>
              <a:t>TIff</a:t>
            </a:r>
            <a:r>
              <a:rPr lang="en-US" sz="6000" dirty="0"/>
              <a:t>) </a:t>
            </a:r>
            <a:endParaRPr lang="en-US" dirty="0"/>
          </a:p>
        </p:txBody>
      </p:sp>
      <p:sp>
        <p:nvSpPr>
          <p:cNvPr id="3" name="Content Placeholder 2">
            <a:extLst>
              <a:ext uri="{FF2B5EF4-FFF2-40B4-BE49-F238E27FC236}">
                <a16:creationId xmlns:a16="http://schemas.microsoft.com/office/drawing/2014/main" xmlns="" id="{F1D7EB2B-2E30-4717-8B93-85DFBB810A83}"/>
              </a:ext>
            </a:extLst>
          </p:cNvPr>
          <p:cNvSpPr>
            <a:spLocks noGrp="1"/>
          </p:cNvSpPr>
          <p:nvPr>
            <p:ph idx="1"/>
          </p:nvPr>
        </p:nvSpPr>
        <p:spPr>
          <a:xfrm>
            <a:off x="81670" y="1212850"/>
            <a:ext cx="12067468" cy="5584825"/>
          </a:xfrm>
        </p:spPr>
        <p:txBody>
          <a:bodyPr/>
          <a:lstStyle/>
          <a:p>
            <a:r>
              <a:rPr lang="en-US" sz="2400" dirty="0"/>
              <a:t>Developed by the Aldus crop. In 1980's and later supported by the Microsoft.</a:t>
            </a:r>
          </a:p>
          <a:p>
            <a:pPr>
              <a:buClr>
                <a:srgbClr val="FFFFFF"/>
              </a:buClr>
            </a:pPr>
            <a:r>
              <a:rPr lang="en-US" sz="2400" dirty="0"/>
              <a:t>Stores many different type of images (e.g. monochrome, grayscale, 8-bit &amp; 24-bit RGB, </a:t>
            </a:r>
            <a:r>
              <a:rPr lang="en-US" sz="2400" dirty="0" err="1"/>
              <a:t>etc</a:t>
            </a:r>
            <a:r>
              <a:rPr lang="en-US" sz="2400" dirty="0"/>
              <a:t>).</a:t>
            </a:r>
          </a:p>
          <a:p>
            <a:pPr>
              <a:buClr>
                <a:srgbClr val="FFFFFF"/>
              </a:buClr>
            </a:pPr>
            <a:r>
              <a:rPr lang="en-US" sz="2400" dirty="0"/>
              <a:t>TIFF is a lossless format.</a:t>
            </a:r>
          </a:p>
          <a:p>
            <a:pPr>
              <a:buClr>
                <a:srgbClr val="FFFFFF"/>
              </a:buClr>
            </a:pPr>
            <a:r>
              <a:rPr lang="en-US" sz="2400" dirty="0"/>
              <a:t>The TIFF format is easily exchanged between Macintosh and windows machines.</a:t>
            </a:r>
          </a:p>
          <a:p>
            <a:pPr>
              <a:buClr>
                <a:srgbClr val="FFFFFF"/>
              </a:buClr>
            </a:pPr>
            <a:r>
              <a:rPr lang="en-US" sz="2400" dirty="0"/>
              <a:t>It does not provide any major advantage over JPEG and is not as user-controllable. It appears to be declining in popularity.</a:t>
            </a:r>
          </a:p>
        </p:txBody>
      </p:sp>
    </p:spTree>
    <p:extLst>
      <p:ext uri="{BB962C8B-B14F-4D97-AF65-F5344CB8AC3E}">
        <p14:creationId xmlns:p14="http://schemas.microsoft.com/office/powerpoint/2010/main" xmlns="" val="338040994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3B231-6C81-4C7A-AC20-39A291AFB496}"/>
              </a:ext>
            </a:extLst>
          </p:cNvPr>
          <p:cNvSpPr>
            <a:spLocks noGrp="1"/>
          </p:cNvSpPr>
          <p:nvPr>
            <p:ph type="title"/>
          </p:nvPr>
        </p:nvSpPr>
        <p:spPr>
          <a:xfrm>
            <a:off x="685801" y="47625"/>
            <a:ext cx="10131425" cy="1456267"/>
          </a:xfrm>
        </p:spPr>
        <p:txBody>
          <a:bodyPr/>
          <a:lstStyle/>
          <a:p>
            <a:pPr algn="ctr"/>
            <a:r>
              <a:rPr lang="en-US" sz="6000" dirty="0"/>
              <a:t>Windows bitmap (bmp)</a:t>
            </a:r>
            <a:endParaRPr lang="en-US" dirty="0"/>
          </a:p>
        </p:txBody>
      </p:sp>
      <p:sp>
        <p:nvSpPr>
          <p:cNvPr id="3" name="Content Placeholder 2">
            <a:extLst>
              <a:ext uri="{FF2B5EF4-FFF2-40B4-BE49-F238E27FC236}">
                <a16:creationId xmlns:a16="http://schemas.microsoft.com/office/drawing/2014/main" xmlns="" id="{C80C5563-621D-4DDE-8C71-1BEDCC4252AF}"/>
              </a:ext>
            </a:extLst>
          </p:cNvPr>
          <p:cNvSpPr>
            <a:spLocks noGrp="1"/>
          </p:cNvSpPr>
          <p:nvPr>
            <p:ph idx="1"/>
          </p:nvPr>
        </p:nvSpPr>
        <p:spPr>
          <a:xfrm>
            <a:off x="685800" y="1312863"/>
            <a:ext cx="10131425" cy="5507806"/>
          </a:xfrm>
        </p:spPr>
        <p:txBody>
          <a:bodyPr/>
          <a:lstStyle/>
          <a:p>
            <a:r>
              <a:rPr lang="en-US" sz="2800" dirty="0"/>
              <a:t>A system standard graphics file format for Microsoft windows.</a:t>
            </a:r>
          </a:p>
          <a:p>
            <a:pPr>
              <a:buClr>
                <a:srgbClr val="FFFFFF"/>
              </a:buClr>
            </a:pPr>
            <a:r>
              <a:rPr lang="en-US" sz="2800" dirty="0"/>
              <a:t>Used in PC paintbrush and other programs.</a:t>
            </a:r>
          </a:p>
          <a:p>
            <a:pPr>
              <a:buClr>
                <a:srgbClr val="FFFFFF"/>
              </a:buClr>
            </a:pPr>
            <a:r>
              <a:rPr lang="en-US" sz="2800" dirty="0"/>
              <a:t>It is capable of storing either 2 (black and white), 16, 256 or 16.7 million colors.</a:t>
            </a:r>
          </a:p>
          <a:p>
            <a:pPr>
              <a:buClr>
                <a:srgbClr val="FFFFFF"/>
              </a:buClr>
            </a:pPr>
            <a:r>
              <a:rPr lang="en-US" sz="2800" dirty="0"/>
              <a:t>Most Windows Bitmap files are not compressed.</a:t>
            </a:r>
          </a:p>
          <a:p>
            <a:pPr>
              <a:buClr>
                <a:srgbClr val="FFFFFF"/>
              </a:buClr>
            </a:pPr>
            <a:r>
              <a:rPr lang="en-US" sz="2800" dirty="0"/>
              <a:t>The default file extension for Windows Bitmap files is ".BMP". Occasionally you may see Bitmap file with the extension ".DIB" which stands for 'Devices-independence bitmaps'.</a:t>
            </a:r>
          </a:p>
        </p:txBody>
      </p:sp>
    </p:spTree>
    <p:extLst>
      <p:ext uri="{BB962C8B-B14F-4D97-AF65-F5344CB8AC3E}">
        <p14:creationId xmlns:p14="http://schemas.microsoft.com/office/powerpoint/2010/main" xmlns="" val="1012068034"/>
      </p:ext>
    </p:extLst>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TotalTime>
  <Words>1033</Words>
  <Application>Microsoft Office PowerPoint</Application>
  <PresentationFormat>Custom</PresentationFormat>
  <Paragraphs>217</Paragraphs>
  <Slides>45</Slides>
  <Notes>2</Notes>
  <HiddenSlides>0</HiddenSlides>
  <MMClips>0</MMClips>
  <ScaleCrop>false</ScaleCrop>
  <HeadingPairs>
    <vt:vector size="4" baseType="variant">
      <vt:variant>
        <vt:lpstr>Theme</vt:lpstr>
      </vt:variant>
      <vt:variant>
        <vt:i4>7</vt:i4>
      </vt:variant>
      <vt:variant>
        <vt:lpstr>Slide Titles</vt:lpstr>
      </vt:variant>
      <vt:variant>
        <vt:i4>45</vt:i4>
      </vt:variant>
    </vt:vector>
  </HeadingPairs>
  <TitlesOfParts>
    <vt:vector size="52" baseType="lpstr">
      <vt:lpstr>Office Theme</vt:lpstr>
      <vt:lpstr>1_Office Theme</vt:lpstr>
      <vt:lpstr>2_Office Theme</vt:lpstr>
      <vt:lpstr>3_Office Theme</vt:lpstr>
      <vt:lpstr>4_Office Theme</vt:lpstr>
      <vt:lpstr>5_Office Theme</vt:lpstr>
      <vt:lpstr>Celestial</vt:lpstr>
      <vt:lpstr>Multimedia and authoring tools</vt:lpstr>
      <vt:lpstr> introduction</vt:lpstr>
      <vt:lpstr>Hardware and software</vt:lpstr>
      <vt:lpstr>Peripheral cards</vt:lpstr>
      <vt:lpstr>Slide 5</vt:lpstr>
      <vt:lpstr>Multimedia storage system</vt:lpstr>
      <vt:lpstr>Image formats</vt:lpstr>
      <vt:lpstr>Tagged image file format (TIff) </vt:lpstr>
      <vt:lpstr>Windows bitmap (bmp)</vt:lpstr>
      <vt:lpstr>Joint photographic expert group</vt:lpstr>
      <vt:lpstr>Graphic interchange format</vt:lpstr>
      <vt:lpstr>Thank you                      made by:                        pulkit sharma                                 xii-d                                11413</vt:lpstr>
      <vt:lpstr>Slide 13</vt:lpstr>
      <vt:lpstr>Slide 14</vt:lpstr>
      <vt:lpstr>Slide 15</vt:lpstr>
      <vt:lpstr>Slide 16</vt:lpstr>
      <vt:lpstr>Slide 17</vt:lpstr>
      <vt:lpstr>IMAGE EDITING TOOLS</vt:lpstr>
      <vt:lpstr>Slide 19</vt:lpstr>
      <vt:lpstr>PHOTOSHOP</vt:lpstr>
      <vt:lpstr>THE  TOOLBOX</vt:lpstr>
      <vt:lpstr>Slide 22</vt:lpstr>
      <vt:lpstr>COLOR MODES</vt:lpstr>
      <vt:lpstr>COLOR PICKER TOOL</vt:lpstr>
      <vt:lpstr>Slide 25</vt:lpstr>
      <vt:lpstr>Slide 26</vt:lpstr>
      <vt:lpstr>Slide 27</vt:lpstr>
      <vt:lpstr>Slide 28</vt:lpstr>
      <vt:lpstr>Slide 29</vt:lpstr>
      <vt:lpstr>CREATING LAYERS</vt:lpstr>
      <vt:lpstr>Slide 31</vt:lpstr>
      <vt:lpstr>Slide 32</vt:lpstr>
      <vt:lpstr>Slide 33</vt:lpstr>
      <vt:lpstr>Slide 34</vt:lpstr>
      <vt:lpstr>Slide 35</vt:lpstr>
      <vt:lpstr>Slide 36</vt:lpstr>
      <vt:lpstr>WORKING WITH THE EDGES OF SELECTION</vt:lpstr>
      <vt:lpstr>Slide 38</vt:lpstr>
      <vt:lpstr>Slide 39</vt:lpstr>
      <vt:lpstr>Slide 40</vt:lpstr>
      <vt:lpstr>Slide 41</vt:lpstr>
      <vt:lpstr>Slide 42</vt:lpstr>
      <vt:lpstr>Slide 43</vt:lpstr>
      <vt:lpstr>Slide 44</vt:lpstr>
      <vt:lpstr>Slide 45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editingggggggggdsfffff </dc:title>
  <dc:creator>Adeel</dc:creator>
  <cp:lastModifiedBy>Students</cp:lastModifiedBy>
  <cp:revision>58</cp:revision>
  <dcterms:created xsi:type="dcterms:W3CDTF">2018-01-13T19:10:41Z</dcterms:created>
  <dcterms:modified xsi:type="dcterms:W3CDTF">2018-01-24T07:36:36Z</dcterms:modified>
</cp:coreProperties>
</file>